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89" r:id="rId4"/>
    <p:sldId id="290" r:id="rId5"/>
    <p:sldId id="292" r:id="rId6"/>
    <p:sldId id="293" r:id="rId7"/>
    <p:sldId id="294" r:id="rId8"/>
    <p:sldId id="291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95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374236195978226"/>
          <c:y val="7.7636672848315977E-2"/>
          <c:w val="0.67173868628532796"/>
          <c:h val="0.74293481279857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Beef Jerky</c:v>
                </c:pt>
                <c:pt idx="1">
                  <c:v>Cashews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13.5</c:v>
                </c:pt>
                <c:pt idx="1">
                  <c:v>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748880"/>
        <c:axId val="453747760"/>
      </c:barChart>
      <c:catAx>
        <c:axId val="45374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53747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7477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GB" sz="1600" b="0" i="0" baseline="0" dirty="0" smtClean="0"/>
                  <a:t>Number of Animals</a:t>
                </a:r>
                <a:endParaRPr lang="en-GB" sz="1600" b="0" i="0" baseline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5374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539207113188142"/>
          <c:y val="0.12110675442192248"/>
          <c:w val="0.70918061075651095"/>
          <c:h val="0.70716615778323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Beef Jerky</c:v>
                </c:pt>
                <c:pt idx="1">
                  <c:v>Cashews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5.57</c:v>
                </c:pt>
                <c:pt idx="1">
                  <c:v>6.08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156592"/>
        <c:axId val="298157152"/>
      </c:barChart>
      <c:catAx>
        <c:axId val="29815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29815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8157152"/>
        <c:scaling>
          <c:orientation val="minMax"/>
          <c:max val="7"/>
          <c:min val="4"/>
        </c:scaling>
        <c:delete val="0"/>
        <c:axPos val="l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GB" sz="1600" b="0" i="0" baseline="0" dirty="0" smtClean="0"/>
                  <a:t>The Cow</a:t>
                </a:r>
                <a:endParaRPr lang="en-GB" sz="1600" b="0" i="0" baseline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9815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6077956717122"/>
          <c:y val="3.9093041438623924E-2"/>
          <c:w val="0.81765522462291429"/>
          <c:h val="0.779990519167903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Exp2 Pain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4.32</c:v>
                </c:pt>
                <c:pt idx="1">
                  <c:v>4.5</c:v>
                </c:pt>
                <c:pt idx="2">
                  <c:v>4.32</c:v>
                </c:pt>
                <c:pt idx="3">
                  <c:v>4.5599999999999996</c:v>
                </c:pt>
                <c:pt idx="4">
                  <c:v>4.41</c:v>
                </c:pt>
                <c:pt idx="5">
                  <c:v>3.97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Exp2 No-Pain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3.89</c:v>
                </c:pt>
                <c:pt idx="1">
                  <c:v>3.86</c:v>
                </c:pt>
                <c:pt idx="2">
                  <c:v>3.71</c:v>
                </c:pt>
                <c:pt idx="3">
                  <c:v>3.79</c:v>
                </c:pt>
                <c:pt idx="4">
                  <c:v>3.14</c:v>
                </c:pt>
                <c:pt idx="5">
                  <c:v>3.07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Exp3 Pain</c:v>
                </c:pt>
              </c:strCache>
            </c:strRef>
          </c:tx>
          <c:spPr>
            <a:ln w="28575" cap="sq">
              <a:solidFill>
                <a:schemeClr val="tx1"/>
              </a:solidFill>
              <a:prstDash val="sysDash"/>
              <a:bevel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  <a:prstDash val="sysDash"/>
                <a:bevel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4.5</c:v>
                </c:pt>
                <c:pt idx="1">
                  <c:v>4.32</c:v>
                </c:pt>
                <c:pt idx="2">
                  <c:v>4.54</c:v>
                </c:pt>
                <c:pt idx="3">
                  <c:v>4.32</c:v>
                </c:pt>
                <c:pt idx="4">
                  <c:v>3.93</c:v>
                </c:pt>
                <c:pt idx="5">
                  <c:v>4.3899999999999997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Exp3 No-pain</c:v>
                </c:pt>
              </c:strCache>
            </c:strRef>
          </c:tx>
          <c:spPr>
            <a:ln w="28575" cap="sq">
              <a:solidFill>
                <a:schemeClr val="bg1">
                  <a:lumMod val="65000"/>
                </a:schemeClr>
              </a:solidFill>
              <a:prstDash val="sysDash"/>
              <a:bevel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  <a:prstDash val="dash"/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4.1399999999999997</c:v>
                </c:pt>
                <c:pt idx="1">
                  <c:v>3.59</c:v>
                </c:pt>
                <c:pt idx="2">
                  <c:v>3.31</c:v>
                </c:pt>
                <c:pt idx="3">
                  <c:v>3.62</c:v>
                </c:pt>
                <c:pt idx="4">
                  <c:v>3.24</c:v>
                </c:pt>
                <c:pt idx="5">
                  <c:v>3.21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309504"/>
        <c:axId val="230310064"/>
      </c:lineChart>
      <c:catAx>
        <c:axId val="23030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200">
                    <a:solidFill>
                      <a:schemeClr val="tx1"/>
                    </a:solidFill>
                  </a:rPr>
                  <a:t>Round</a:t>
                </a:r>
              </a:p>
            </c:rich>
          </c:tx>
          <c:layout>
            <c:manualLayout>
              <c:xMode val="edge"/>
              <c:yMode val="edge"/>
              <c:x val="0.455462119778348"/>
              <c:y val="0.88240751571417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10064"/>
        <c:crosses val="autoZero"/>
        <c:auto val="1"/>
        <c:lblAlgn val="ctr"/>
        <c:lblOffset val="100"/>
        <c:noMultiLvlLbl val="0"/>
      </c:catAx>
      <c:valAx>
        <c:axId val="23031006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200" dirty="0">
                    <a:solidFill>
                      <a:schemeClr val="tx1"/>
                    </a:solidFill>
                  </a:rPr>
                  <a:t>Average</a:t>
                </a:r>
                <a:r>
                  <a:rPr lang="en-AU" sz="1200" baseline="0" dirty="0">
                    <a:solidFill>
                      <a:schemeClr val="tx1"/>
                    </a:solidFill>
                  </a:rPr>
                  <a:t> number chosen in </a:t>
                </a:r>
              </a:p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AU" sz="1200" baseline="0" dirty="0" smtClean="0">
                    <a:solidFill>
                      <a:schemeClr val="tx1"/>
                    </a:solidFill>
                  </a:rPr>
                  <a:t>Trust </a:t>
                </a:r>
                <a:r>
                  <a:rPr lang="en-AU" sz="1200" baseline="0" dirty="0">
                    <a:solidFill>
                      <a:schemeClr val="tx1"/>
                    </a:solidFill>
                  </a:rPr>
                  <a:t>game</a:t>
                </a:r>
                <a:endParaRPr lang="en-AU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6830631637786474E-2"/>
              <c:y val="0.174687101758879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0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89822317487004"/>
          <c:y val="0.72533013611766073"/>
          <c:w val="0.78935876726979837"/>
          <c:h val="6.5969969156513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2CFA8-BB48-4745-9EE5-006FB0AD54DF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66D8-BB0B-4ED2-BDD8-450F9D1EF4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52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generally do</a:t>
            </a:r>
            <a:r>
              <a:rPr lang="en-US" baseline="0" dirty="0" smtClean="0"/>
              <a:t> not like to think about where our meat comes from and how it gets to our plates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DBF74-593F-42EF-BBAB-AA0E51502806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7392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Polar Bear Plunge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C7B4-AA1D-428F-9224-A8CDA20E79D9}" type="slidenum">
              <a:rPr lang="en-AU" smtClean="0"/>
              <a:pPr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313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do think about it,</a:t>
            </a:r>
            <a:r>
              <a:rPr lang="en-US" baseline="0" dirty="0" smtClean="0"/>
              <a:t> such reminders trigger moral outrage. Of course it is much easier to be outraged when the injustices can be blamed on others rather than on ourselves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DBF74-593F-42EF-BBAB-AA0E51502806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160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79"/>
            <a:r>
              <a:rPr lang="en-AU" dirty="0" smtClean="0"/>
              <a:t>We again</a:t>
            </a:r>
            <a:r>
              <a:rPr lang="en-AU" baseline="0" dirty="0" smtClean="0"/>
              <a:t> tested this in the lab in a study on what we refer to as the Flagellation effect.........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C7B4-AA1D-428F-9224-A8CDA20E79D9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676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C7B4-AA1D-428F-9224-A8CDA20E79D9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370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C7B4-AA1D-428F-9224-A8CDA20E79D9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094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C7B4-AA1D-428F-9224-A8CDA20E79D9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218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C7B4-AA1D-428F-9224-A8CDA20E79D9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81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we found was</a:t>
            </a:r>
            <a:r>
              <a:rPr lang="en-AU" baseline="0" dirty="0" smtClean="0"/>
              <a:t> that compared to the other conditions participants who wrote about a past ethical deed and experienced pain took more sweets.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C7B4-AA1D-428F-9224-A8CDA20E79D9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05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John Singer Sargent – “Gassed”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C7B4-AA1D-428F-9224-A8CDA20E79D9}" type="slidenum">
              <a:rPr lang="en-AU" smtClean="0"/>
              <a:pPr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23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65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7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53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74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4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012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60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99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73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66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06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741B-795C-44E3-983E-167EA3676CE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6A04-1759-4761-8A59-EADC1F70A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6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hyperlink" Target="http://www.google.com.au/url?sa=i&amp;rct=j&amp;q=&amp;esrc=s&amp;frm=1&amp;source=images&amp;cd=&amp;cad=rja&amp;docid=Sc3CVk40TciJZM&amp;tbnid=WodvksbeDGL-qM:&amp;ved=0CAUQjRw&amp;url=http://www.yumsugar.com/What-Your-Favorite-Deli-Meat-153058&amp;ei=DS7mUaOhBY3AkQWo2IGQCg&amp;bvm=bv.49405654,d.dGI&amp;psig=AFQjCNERoInbEjwjAJxW8b-cU67jVLK2kw&amp;ust=137412596221238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hyperlink" Target="http://www.google.com.au/url?sa=i&amp;source=images&amp;cd=&amp;cad=rja&amp;docid=4QyrQz6B3BOp3M&amp;tbnid=A_Q7fp4IwARnhM:&amp;ved=0CAgQjRwwAA&amp;url=http://www.chrissfruitmarket.com/product.php?productid=18&amp;ei=Qi7mUdn9OJGyiQfOlYGwAw&amp;psig=AFQjCNHjS9MzqeIWE90pd5LVMjdQlB6ZTg&amp;ust=13741260189876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3.xls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719" y="692057"/>
            <a:ext cx="10632140" cy="2021261"/>
          </a:xfrm>
        </p:spPr>
        <p:txBody>
          <a:bodyPr>
            <a:normAutofit fontScale="90000"/>
          </a:bodyPr>
          <a:lstStyle/>
          <a:p>
            <a:r>
              <a:rPr lang="en-AU" dirty="0"/>
              <a:t>What happens when psychology, philosophy, and economics meet in the lab?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494" y="2906572"/>
            <a:ext cx="9144000" cy="13167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Brock Bastian</a:t>
            </a:r>
          </a:p>
          <a:p>
            <a:r>
              <a:rPr lang="en-US" dirty="0" smtClean="0"/>
              <a:t>ARC Future Fellow</a:t>
            </a:r>
          </a:p>
          <a:p>
            <a:r>
              <a:rPr lang="en-US" dirty="0" smtClean="0"/>
              <a:t>School of Psychology</a:t>
            </a:r>
          </a:p>
          <a:p>
            <a:r>
              <a:rPr lang="en-US" dirty="0" smtClean="0"/>
              <a:t>UNSW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612"/>
            <a:ext cx="3956424" cy="2441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423" y="4416613"/>
            <a:ext cx="4123765" cy="2441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188" y="4416612"/>
            <a:ext cx="4111813" cy="244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2: Reminders </a:t>
            </a:r>
            <a:r>
              <a:rPr lang="en-US" dirty="0"/>
              <a:t>of harm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Provided meat-eaters and vegetarians with reminders </a:t>
            </a:r>
            <a:r>
              <a:rPr lang="en-AU" dirty="0" smtClean="0"/>
              <a:t>of </a:t>
            </a:r>
            <a:r>
              <a:rPr lang="en-AU" dirty="0"/>
              <a:t>animal harm associated with meat production vs. no reminder (n=123)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Mind Attribution: </a:t>
            </a:r>
            <a:r>
              <a:rPr lang="en-AU" sz="1900" dirty="0"/>
              <a:t>pleasure, fear, rage, joy, happiness, desiring, wishing, planning, pain, hunger, tasting, seeing, hearing, choosing, thinking, intending, imagining, reasoning</a:t>
            </a:r>
            <a:endParaRPr lang="en-US" sz="19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23" y="3140969"/>
            <a:ext cx="2376264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140968"/>
            <a:ext cx="2376264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9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2: Perceptions </a:t>
            </a:r>
            <a:r>
              <a:rPr lang="en-US" dirty="0" smtClean="0"/>
              <a:t>of meat animal minds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2349500"/>
          <a:ext cx="64389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6429404" imgH="3571798" progId="MSGraph.Chart.8">
                  <p:embed/>
                </p:oleObj>
              </mc:Choice>
              <mc:Fallback>
                <p:oleObj name="Chart" r:id="rId3" imgW="6429404" imgH="3571798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349500"/>
                        <a:ext cx="64389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/>
              <a:t>Facilitating behaviour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r>
              <a:rPr lang="en-AU" sz="3600" dirty="0" smtClean="0"/>
              <a:t>Denying food animals minds should facilitate untroubled meat consumption and reduces negative affect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49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3: Behavioral </a:t>
            </a:r>
            <a:r>
              <a:rPr lang="en-US" dirty="0" smtClean="0"/>
              <a:t>commitment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T1: Completed </a:t>
            </a:r>
            <a:r>
              <a:rPr lang="en-AU" dirty="0"/>
              <a:t>mind attribution </a:t>
            </a:r>
            <a:r>
              <a:rPr lang="en-AU" dirty="0" smtClean="0"/>
              <a:t>task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 smtClean="0"/>
              <a:t>People </a:t>
            </a:r>
            <a:r>
              <a:rPr lang="en-AU" dirty="0"/>
              <a:t>assigned to eat either beef/lamb or apples (N=128)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T2: Completing Mind </a:t>
            </a:r>
            <a:r>
              <a:rPr lang="en-AU" dirty="0"/>
              <a:t>attribution </a:t>
            </a:r>
            <a:r>
              <a:rPr lang="en-AU" dirty="0" smtClean="0"/>
              <a:t>task in </a:t>
            </a:r>
            <a:r>
              <a:rPr lang="en-AU" dirty="0"/>
              <a:t>view of food they expected to eat</a:t>
            </a:r>
            <a:endParaRPr lang="en-AU" dirty="0" smtClean="0"/>
          </a:p>
          <a:p>
            <a:r>
              <a:rPr lang="en-AU" dirty="0" smtClean="0"/>
              <a:t>Rated mood</a:t>
            </a:r>
            <a:endParaRPr lang="en-AU" dirty="0"/>
          </a:p>
          <a:p>
            <a:endParaRPr lang="en-AU" dirty="0"/>
          </a:p>
        </p:txBody>
      </p:sp>
      <p:pic>
        <p:nvPicPr>
          <p:cNvPr id="8194" name="Picture 2" descr="http://images.teamsugar.com/files/usr/1/17470/deli_me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92" y="4069416"/>
            <a:ext cx="18002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hrissfruitmarket.com/images/P/Green%20Apples%2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98" y="3997408"/>
            <a:ext cx="180020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92" y="2060848"/>
            <a:ext cx="1800200" cy="133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98" y="2060848"/>
            <a:ext cx="1800200" cy="133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0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3: Mind </a:t>
            </a:r>
            <a:r>
              <a:rPr lang="en-US" dirty="0" smtClean="0"/>
              <a:t>attribution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66989" y="1989138"/>
          <a:ext cx="684212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5772054" imgH="3209861" progId="MSGraph.Chart.8">
                  <p:embed/>
                </p:oleObj>
              </mc:Choice>
              <mc:Fallback>
                <p:oleObj name="Chart" r:id="rId3" imgW="5772054" imgH="3209861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1989138"/>
                        <a:ext cx="684212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0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3: Affect </a:t>
            </a:r>
            <a:r>
              <a:rPr lang="en-AU" dirty="0" smtClean="0"/>
              <a:t>management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783632" y="3933056"/>
            <a:ext cx="172819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Condition: </a:t>
            </a:r>
          </a:p>
          <a:p>
            <a:pPr algn="ctr"/>
            <a:r>
              <a:rPr lang="en-US" sz="1200" dirty="0"/>
              <a:t>0=fruit sampling, 1=meat sampling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464152" y="3933056"/>
            <a:ext cx="172819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Negative Affect</a:t>
            </a:r>
          </a:p>
          <a:p>
            <a:endParaRPr lang="en-US" sz="1200" dirty="0"/>
          </a:p>
          <a:p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59896" y="2132856"/>
            <a:ext cx="158417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Mind Denial</a:t>
            </a:r>
          </a:p>
          <a:p>
            <a:endParaRPr lang="en-US" sz="1200" dirty="0"/>
          </a:p>
          <a:p>
            <a:endParaRPr lang="en-AU" sz="12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331804" y="3104964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6600056" y="3068960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87688" y="29969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β=.24, </a:t>
            </a:r>
            <a:r>
              <a:rPr lang="en-US" sz="1600" i="1" dirty="0"/>
              <a:t>p</a:t>
            </a:r>
            <a:r>
              <a:rPr lang="en-US" sz="1600" dirty="0"/>
              <a:t>=.009</a:t>
            </a:r>
            <a:endParaRPr lang="en-A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176120" y="306896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β=-.23, </a:t>
            </a:r>
            <a:r>
              <a:rPr lang="en-US" sz="1600" i="1" dirty="0"/>
              <a:t>p</a:t>
            </a:r>
            <a:r>
              <a:rPr lang="en-US" sz="1600" dirty="0"/>
              <a:t>=.015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2471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4: Behaviour</a:t>
            </a:r>
            <a:r>
              <a:rPr lang="en-US" dirty="0" smtClean="0"/>
              <a:t> </a:t>
            </a:r>
            <a:r>
              <a:rPr lang="en-US" dirty="0" smtClean="0"/>
              <a:t>justification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36" y="1635106"/>
            <a:ext cx="6290711" cy="4876800"/>
          </a:xfrm>
        </p:spPr>
        <p:txBody>
          <a:bodyPr/>
          <a:lstStyle/>
          <a:p>
            <a:r>
              <a:rPr lang="en-GB" dirty="0" smtClean="0"/>
              <a:t>Participants </a:t>
            </a:r>
            <a:r>
              <a:rPr lang="en-GB" dirty="0"/>
              <a:t>were asked to eat either beef jerky (n=53) or cashew nuts (n=46).</a:t>
            </a:r>
          </a:p>
          <a:p>
            <a:pPr lvl="1"/>
            <a:r>
              <a:rPr lang="en-GB" dirty="0"/>
              <a:t>Select animals they felt moral concern for from a list of 27. </a:t>
            </a:r>
          </a:p>
          <a:p>
            <a:pPr lvl="1"/>
            <a:r>
              <a:rPr lang="en-GB" dirty="0"/>
              <a:t>Rate their moral concern for a cow (1- not at all; 7- very much).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53" y="4256209"/>
            <a:ext cx="324036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305" y="1586588"/>
            <a:ext cx="1225402" cy="1225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436" y="3219799"/>
            <a:ext cx="133514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4: Narrowing </a:t>
            </a:r>
            <a:r>
              <a:rPr lang="en-US" dirty="0" smtClean="0"/>
              <a:t>of moral concern</a:t>
            </a:r>
            <a:endParaRPr lang="en-AU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/>
          </p:nvPr>
        </p:nvGraphicFramePr>
        <p:xfrm>
          <a:off x="1847528" y="1916832"/>
          <a:ext cx="42484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>
            <p:extLst/>
          </p:nvPr>
        </p:nvGraphicFramePr>
        <p:xfrm>
          <a:off x="5879976" y="1772816"/>
          <a:ext cx="44644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185" y="2387476"/>
            <a:ext cx="715702" cy="721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049" y="1904474"/>
            <a:ext cx="783184" cy="623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550" y="2880119"/>
            <a:ext cx="719390" cy="71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9019" y="2434247"/>
            <a:ext cx="78645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29" y="365125"/>
            <a:ext cx="10942917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Part 2: Pain, justice, and chocolate </a:t>
            </a:r>
            <a:endParaRPr lang="en-AU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physical experience of pain may be linked to higher order concepts of justice and punishment.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Pain </a:t>
            </a:r>
            <a:r>
              <a:rPr lang="en-AU" dirty="0" smtClean="0"/>
              <a:t>is </a:t>
            </a:r>
            <a:r>
              <a:rPr lang="en-AU" dirty="0"/>
              <a:t>an early physical experience that is used to ground abstract moral concepts</a:t>
            </a:r>
          </a:p>
          <a:p>
            <a:pPr lvl="1"/>
            <a:r>
              <a:rPr lang="en-AU" dirty="0"/>
              <a:t>E.g., Scaffolding </a:t>
            </a:r>
            <a:r>
              <a:rPr lang="en-AU" sz="2000" dirty="0"/>
              <a:t>(Williams, Huang, &amp; </a:t>
            </a:r>
            <a:r>
              <a:rPr lang="en-AU" sz="2000" dirty="0" err="1"/>
              <a:t>Bargh</a:t>
            </a:r>
            <a:r>
              <a:rPr lang="en-AU" sz="2000" dirty="0"/>
              <a:t>, 2009)</a:t>
            </a:r>
          </a:p>
          <a:p>
            <a:endParaRPr lang="en-AU" dirty="0"/>
          </a:p>
          <a:p>
            <a:r>
              <a:rPr lang="en-AU" dirty="0"/>
              <a:t>Pain grounds abstract concepts of punishment </a:t>
            </a:r>
            <a:r>
              <a:rPr lang="en-AU" sz="2000" dirty="0"/>
              <a:t>(</a:t>
            </a:r>
            <a:r>
              <a:rPr lang="en-AU" sz="2000" dirty="0" err="1"/>
              <a:t>Glucklich</a:t>
            </a:r>
            <a:r>
              <a:rPr lang="en-AU" sz="2000" dirty="0"/>
              <a:t>, 2001)</a:t>
            </a:r>
          </a:p>
          <a:p>
            <a:pPr lvl="1"/>
            <a:r>
              <a:rPr lang="en-AU" dirty="0"/>
              <a:t>Pain commonly used as punishment (spanking children, used as negative reinforcement – classical conditioning)</a:t>
            </a:r>
          </a:p>
          <a:p>
            <a:pPr lvl="1"/>
            <a:r>
              <a:rPr lang="en-AU" dirty="0"/>
              <a:t>Latin word for pain – </a:t>
            </a:r>
            <a:r>
              <a:rPr lang="en-AU" i="1" dirty="0" err="1"/>
              <a:t>poena</a:t>
            </a:r>
            <a:r>
              <a:rPr lang="en-AU" i="1" dirty="0"/>
              <a:t> – </a:t>
            </a:r>
            <a:r>
              <a:rPr lang="en-AU" dirty="0"/>
              <a:t>“to pay the penalty”</a:t>
            </a:r>
          </a:p>
          <a:p>
            <a:endParaRPr lang="en-US" dirty="0"/>
          </a:p>
          <a:p>
            <a:r>
              <a:rPr lang="en-US" dirty="0"/>
              <a:t>Painful experiences activate justice related concepts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698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1: Pain and </a:t>
            </a:r>
            <a:r>
              <a:rPr lang="en-US" dirty="0" smtClean="0"/>
              <a:t>Justice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Pain may be useful in the context of guilt?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self-flagellation </a:t>
            </a:r>
          </a:p>
          <a:p>
            <a:endParaRPr lang="en-US" dirty="0" smtClean="0"/>
          </a:p>
          <a:p>
            <a:r>
              <a:rPr lang="en-US" dirty="0" smtClean="0"/>
              <a:t>Pain may resolve guilt?</a:t>
            </a:r>
          </a:p>
        </p:txBody>
      </p:sp>
      <p:pic>
        <p:nvPicPr>
          <p:cNvPr id="4" name="Picture 5" descr="C:\Users\uqbbast1\Documents\Brock Bastian\UQ Post Doc\Pain\Pictures\The Economist 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96952"/>
            <a:ext cx="4788024" cy="2880319"/>
          </a:xfrm>
          <a:prstGeom prst="rect">
            <a:avLst/>
          </a:prstGeom>
          <a:noFill/>
        </p:spPr>
      </p:pic>
      <p:pic>
        <p:nvPicPr>
          <p:cNvPr id="5" name="Picture 2" descr="C:\Users\uqbbast1\Documents\Brock Bastian\UQ Post Doc\Pain\Pictures\self-flagellation-pakis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4013305"/>
            <a:ext cx="4355976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68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experiments….why bother?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bringing different ideas and methods to bear on a problem we are better able to understand it. </a:t>
            </a:r>
          </a:p>
          <a:p>
            <a:r>
              <a:rPr lang="en-US" dirty="0" smtClean="0"/>
              <a:t>Different disciplines are better at different things</a:t>
            </a:r>
          </a:p>
          <a:p>
            <a:r>
              <a:rPr lang="en-US" dirty="0" smtClean="0"/>
              <a:t>E.g.,</a:t>
            </a:r>
          </a:p>
          <a:p>
            <a:pPr lvl="1"/>
            <a:r>
              <a:rPr lang="en-US" dirty="0" smtClean="0"/>
              <a:t>Philosophy is great for theories and ideas</a:t>
            </a:r>
          </a:p>
          <a:p>
            <a:pPr lvl="1"/>
            <a:r>
              <a:rPr lang="en-US" dirty="0" smtClean="0"/>
              <a:t>Economics provides valuable insights into core drivers of behavior</a:t>
            </a:r>
          </a:p>
          <a:p>
            <a:pPr lvl="1"/>
            <a:r>
              <a:rPr lang="en-US" dirty="0" smtClean="0"/>
              <a:t>Psychology has developed cutting edge approaches to behavioral experimentation </a:t>
            </a:r>
          </a:p>
          <a:p>
            <a:r>
              <a:rPr lang="en-US" dirty="0" smtClean="0"/>
              <a:t>By bridging across these fields we are better able to provide important insights into social issues and human behavior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68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1: Pain </a:t>
            </a:r>
            <a:r>
              <a:rPr lang="en-AU" dirty="0" smtClean="0"/>
              <a:t>and Justice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4061048"/>
          </a:xfrm>
        </p:spPr>
        <p:txBody>
          <a:bodyPr>
            <a:normAutofit/>
          </a:bodyPr>
          <a:lstStyle/>
          <a:p>
            <a:r>
              <a:rPr lang="en-AU" dirty="0" smtClean="0"/>
              <a:t>N=59</a:t>
            </a:r>
          </a:p>
          <a:p>
            <a:r>
              <a:rPr lang="en-AU" dirty="0" smtClean="0"/>
              <a:t>3 conditions: </a:t>
            </a:r>
            <a:r>
              <a:rPr lang="en-AU" sz="2000" dirty="0"/>
              <a:t>“Unethical Pain” / “Unethical no-pain” / “Control Pain”</a:t>
            </a:r>
          </a:p>
          <a:p>
            <a:r>
              <a:rPr lang="en-AU" dirty="0" smtClean="0"/>
              <a:t>Mental Acuity </a:t>
            </a:r>
            <a:r>
              <a:rPr lang="en-AU" sz="2000" dirty="0"/>
              <a:t>– ‘</a:t>
            </a:r>
            <a:r>
              <a:rPr lang="en-AU" sz="2000" dirty="0"/>
              <a:t>U</a:t>
            </a:r>
            <a:r>
              <a:rPr lang="en-AU" sz="2000" dirty="0"/>
              <a:t>nethical deed’ vs. ‘Everyday experience’</a:t>
            </a:r>
          </a:p>
          <a:p>
            <a:pPr lvl="1"/>
            <a:r>
              <a:rPr lang="en-AU" u="sng" dirty="0" smtClean="0"/>
              <a:t>PANAS T1</a:t>
            </a:r>
          </a:p>
          <a:p>
            <a:r>
              <a:rPr lang="en-AU" dirty="0" smtClean="0"/>
              <a:t>Physical Acuity </a:t>
            </a:r>
            <a:r>
              <a:rPr lang="en-AU" sz="2000" dirty="0"/>
              <a:t>– Ice water vs. Warm water</a:t>
            </a:r>
          </a:p>
          <a:p>
            <a:pPr lvl="1"/>
            <a:r>
              <a:rPr lang="en-AU" u="sng" dirty="0" smtClean="0"/>
              <a:t>PANAS T2</a:t>
            </a:r>
          </a:p>
          <a:p>
            <a:pPr lvl="1"/>
            <a:endParaRPr lang="en-AU" u="sng" dirty="0" smtClean="0"/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312024" y="6453337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Fasoli. (2011). </a:t>
            </a:r>
            <a:r>
              <a:rPr lang="en-AU" sz="1400" i="1" dirty="0"/>
              <a:t>Psychological Science</a:t>
            </a:r>
            <a:r>
              <a:rPr lang="en-AU" sz="1400" dirty="0"/>
              <a:t>. </a:t>
            </a:r>
            <a:endParaRPr lang="en-AU" sz="1400" dirty="0"/>
          </a:p>
        </p:txBody>
      </p:sp>
      <p:pic>
        <p:nvPicPr>
          <p:cNvPr id="6" name="Picture 2" descr="C:\Users\uqbbast1\Documents\Brock Bastian\UQ Post Doc\Pain\Pictures\ice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4653136"/>
            <a:ext cx="2123728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1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1</a:t>
            </a:r>
            <a:r>
              <a:rPr lang="en-AU" dirty="0"/>
              <a:t>: Pain </a:t>
            </a:r>
            <a:r>
              <a:rPr lang="en-AU" dirty="0" smtClean="0"/>
              <a:t>and Justice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Guilty participants held hand in ice-bath longer (M=87secs) than non-guilty participants (M=64 secs) (</a:t>
            </a:r>
            <a:r>
              <a:rPr lang="en-AU" i="1" dirty="0" smtClean="0"/>
              <a:t>p&lt;</a:t>
            </a:r>
            <a:r>
              <a:rPr lang="en-AU" dirty="0" smtClean="0"/>
              <a:t>.05)</a:t>
            </a:r>
          </a:p>
          <a:p>
            <a:r>
              <a:rPr lang="en-AU" dirty="0" smtClean="0"/>
              <a:t>But, rated the ice-bath as more painful (</a:t>
            </a:r>
            <a:r>
              <a:rPr lang="en-AU" i="1" dirty="0" smtClean="0"/>
              <a:t>p</a:t>
            </a:r>
            <a:r>
              <a:rPr lang="en-AU" dirty="0" smtClean="0"/>
              <a:t>&lt;.006</a:t>
            </a:r>
            <a:r>
              <a:rPr lang="en-AU" i="1" dirty="0" smtClean="0"/>
              <a:t>)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They sought out pain!</a:t>
            </a:r>
            <a:endParaRPr lang="en-AU" dirty="0"/>
          </a:p>
        </p:txBody>
      </p:sp>
      <p:pic>
        <p:nvPicPr>
          <p:cNvPr id="6145" name="Picture 1" descr="C:\Users\uqbbast1\Documents\Brock Bastian\UQ Post Doc\Pain\Pictures\painful reli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933056"/>
            <a:ext cx="2376264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0016" y="6453337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Fasoli. (2011). </a:t>
            </a:r>
            <a:r>
              <a:rPr lang="en-AU" sz="1400" i="1" dirty="0"/>
              <a:t>Psychological Science</a:t>
            </a:r>
            <a:r>
              <a:rPr lang="en-AU" sz="1400" dirty="0"/>
              <a:t>.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0695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1: </a:t>
            </a:r>
            <a:r>
              <a:rPr lang="en-AU" dirty="0"/>
              <a:t>Pain resolves guilt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graphicFrame>
        <p:nvGraphicFramePr>
          <p:cNvPr id="5121" name="Object 1"/>
          <p:cNvGraphicFramePr>
            <a:graphicFrameLocks/>
          </p:cNvGraphicFramePr>
          <p:nvPr/>
        </p:nvGraphicFramePr>
        <p:xfrm>
          <a:off x="3071664" y="2636912"/>
          <a:ext cx="5832648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Worksheet" r:id="rId4" imgW="4514831" imgH="2676551" progId="Excel.Sheet.8">
                  <p:embed/>
                </p:oleObj>
              </mc:Choice>
              <mc:Fallback>
                <p:oleObj name="Worksheet" r:id="rId4" imgW="4514831" imgH="267655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66"/>
                      <a:stretch>
                        <a:fillRect/>
                      </a:stretch>
                    </p:blipFill>
                    <p:spPr bwMode="auto">
                      <a:xfrm>
                        <a:off x="3071664" y="2636912"/>
                        <a:ext cx="5832648" cy="36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1" y="2491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320408" y="6461721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Fasoli. (2011). </a:t>
            </a:r>
            <a:r>
              <a:rPr lang="en-AU" sz="1400" i="1" dirty="0"/>
              <a:t>Psychological Science</a:t>
            </a:r>
            <a:r>
              <a:rPr lang="en-AU" sz="1400" dirty="0"/>
              <a:t>. 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39617" y="3789040"/>
            <a:ext cx="461665" cy="729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dirty="0"/>
              <a:t>Guilt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871864" y="19168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F</a:t>
            </a:r>
            <a:r>
              <a:rPr lang="en-AU" dirty="0"/>
              <a:t>(2,55)=3.60, </a:t>
            </a:r>
            <a:r>
              <a:rPr lang="en-AU" i="1" dirty="0"/>
              <a:t>p</a:t>
            </a:r>
            <a:r>
              <a:rPr lang="en-AU" dirty="0"/>
              <a:t>=.034</a:t>
            </a:r>
            <a:r>
              <a:rPr lang="en-AU" i="1" dirty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40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1: </a:t>
            </a:r>
            <a:r>
              <a:rPr lang="en-AU" dirty="0"/>
              <a:t>Pain resolves guilt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graphicFrame>
        <p:nvGraphicFramePr>
          <p:cNvPr id="5121" name="Object 1"/>
          <p:cNvGraphicFramePr>
            <a:graphicFrameLocks/>
          </p:cNvGraphicFramePr>
          <p:nvPr/>
        </p:nvGraphicFramePr>
        <p:xfrm>
          <a:off x="3071664" y="2636912"/>
          <a:ext cx="5832648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Worksheet" r:id="rId4" imgW="4514831" imgH="2676551" progId="Excel.Sheet.8">
                  <p:embed/>
                </p:oleObj>
              </mc:Choice>
              <mc:Fallback>
                <p:oleObj name="Worksheet" r:id="rId4" imgW="4514831" imgH="267655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66"/>
                      <a:stretch>
                        <a:fillRect/>
                      </a:stretch>
                    </p:blipFill>
                    <p:spPr bwMode="auto">
                      <a:xfrm>
                        <a:off x="3071664" y="2636912"/>
                        <a:ext cx="5832648" cy="36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1" y="2491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320408" y="6461721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Fasoli. (2011). </a:t>
            </a:r>
            <a:r>
              <a:rPr lang="en-AU" sz="1400" i="1" dirty="0"/>
              <a:t>Psychological Science</a:t>
            </a:r>
            <a:r>
              <a:rPr lang="en-AU" sz="1400" dirty="0"/>
              <a:t>. 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39617" y="3789040"/>
            <a:ext cx="461665" cy="729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dirty="0"/>
              <a:t>Guilt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871864" y="19168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F</a:t>
            </a:r>
            <a:r>
              <a:rPr lang="en-AU" dirty="0"/>
              <a:t>(2,55)=3.60, </a:t>
            </a:r>
            <a:r>
              <a:rPr lang="en-AU" i="1" dirty="0"/>
              <a:t>p</a:t>
            </a:r>
            <a:r>
              <a:rPr lang="en-AU" dirty="0"/>
              <a:t>=.034</a:t>
            </a:r>
            <a:r>
              <a:rPr lang="en-AU" i="1" dirty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1: </a:t>
            </a:r>
            <a:r>
              <a:rPr lang="en-AU" dirty="0"/>
              <a:t>Pain resolves guilt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graphicFrame>
        <p:nvGraphicFramePr>
          <p:cNvPr id="5121" name="Object 1"/>
          <p:cNvGraphicFramePr>
            <a:graphicFrameLocks/>
          </p:cNvGraphicFramePr>
          <p:nvPr/>
        </p:nvGraphicFramePr>
        <p:xfrm>
          <a:off x="3071664" y="2636912"/>
          <a:ext cx="5832648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Worksheet" r:id="rId4" imgW="4514831" imgH="2676551" progId="Excel.Sheet.8">
                  <p:embed/>
                </p:oleObj>
              </mc:Choice>
              <mc:Fallback>
                <p:oleObj name="Worksheet" r:id="rId4" imgW="4514831" imgH="267655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66"/>
                      <a:stretch>
                        <a:fillRect/>
                      </a:stretch>
                    </p:blipFill>
                    <p:spPr bwMode="auto">
                      <a:xfrm>
                        <a:off x="3071664" y="2636912"/>
                        <a:ext cx="5832648" cy="36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1" y="2491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320408" y="6461721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Fasoli. (2011). </a:t>
            </a:r>
            <a:r>
              <a:rPr lang="en-AU" sz="1400" i="1" dirty="0"/>
              <a:t>Psychological Science</a:t>
            </a:r>
            <a:r>
              <a:rPr lang="en-AU" sz="1400" dirty="0"/>
              <a:t>. 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71864" y="19168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F</a:t>
            </a:r>
            <a:r>
              <a:rPr lang="en-AU" dirty="0"/>
              <a:t>(2,55)=3.60, </a:t>
            </a:r>
            <a:r>
              <a:rPr lang="en-AU" i="1" dirty="0"/>
              <a:t>p</a:t>
            </a:r>
            <a:r>
              <a:rPr lang="en-AU" dirty="0"/>
              <a:t>=.034</a:t>
            </a:r>
            <a:r>
              <a:rPr lang="en-AU" i="1" dirty="0"/>
              <a:t>)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639617" y="3789040"/>
            <a:ext cx="461665" cy="729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dirty="0"/>
              <a:t>Guilt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01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2: Pain and Chocolate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Pain reduces guilt after unethical deeds - what happens when good people experience (unjust) pain?</a:t>
            </a:r>
          </a:p>
          <a:p>
            <a:endParaRPr lang="en-AU" dirty="0" smtClean="0"/>
          </a:p>
          <a:p>
            <a:pPr lvl="1"/>
            <a:r>
              <a:rPr lang="en-US" dirty="0" smtClean="0"/>
              <a:t>People feel justified and less guilty about indulging in self-rewarding behavior when they have been the victims of injustice </a:t>
            </a:r>
            <a:r>
              <a:rPr lang="en-US" sz="1200" dirty="0" smtClean="0"/>
              <a:t>(Austin &amp; </a:t>
            </a:r>
            <a:r>
              <a:rPr lang="en-US" sz="1200" dirty="0" err="1" smtClean="0"/>
              <a:t>Walster</a:t>
            </a:r>
            <a:r>
              <a:rPr lang="en-US" sz="1200" dirty="0" smtClean="0"/>
              <a:t>, 1975; Davis, 1945; Freud, 1917; </a:t>
            </a:r>
            <a:r>
              <a:rPr lang="en-US" sz="1200" dirty="0" err="1" smtClean="0"/>
              <a:t>Zitek</a:t>
            </a:r>
            <a:r>
              <a:rPr lang="en-US" sz="1200" dirty="0" smtClean="0"/>
              <a:t>, Jordan, </a:t>
            </a:r>
            <a:r>
              <a:rPr lang="en-US" sz="1200" dirty="0" err="1" smtClean="0"/>
              <a:t>Monin</a:t>
            </a:r>
            <a:r>
              <a:rPr lang="en-US" sz="1200" dirty="0" smtClean="0"/>
              <a:t>, &amp; Leach, 2010).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these contexts self-indulgence provides for a sense of justice (e.g., Lerner, 1975; 1980) thereby annulling feelings of guilt.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86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</a:t>
            </a:r>
            <a:r>
              <a:rPr lang="en-AU" dirty="0"/>
              <a:t>2</a:t>
            </a:r>
            <a:r>
              <a:rPr lang="en-AU" dirty="0" smtClean="0"/>
              <a:t>: Pain and self-indulgence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58 undergraduates</a:t>
            </a:r>
          </a:p>
          <a:p>
            <a:r>
              <a:rPr lang="en-AU" dirty="0" smtClean="0"/>
              <a:t>3 conditions: </a:t>
            </a:r>
            <a:r>
              <a:rPr lang="en-AU" sz="2000" dirty="0"/>
              <a:t>“Ethical Pain” / “Unethical Pain” / “Ethical No-Pain”</a:t>
            </a:r>
          </a:p>
          <a:p>
            <a:pPr lvl="1"/>
            <a:r>
              <a:rPr lang="en-AU" dirty="0" smtClean="0"/>
              <a:t>Mental Acuity – </a:t>
            </a:r>
            <a:r>
              <a:rPr lang="en-AU" sz="2000" dirty="0"/>
              <a:t>‘ethical deed’ vs</a:t>
            </a:r>
            <a:r>
              <a:rPr lang="en-AU" sz="2000" dirty="0"/>
              <a:t>.</a:t>
            </a:r>
            <a:r>
              <a:rPr lang="en-AU" sz="2000" dirty="0"/>
              <a:t> ‘unethical deed’</a:t>
            </a:r>
          </a:p>
          <a:p>
            <a:pPr lvl="1"/>
            <a:r>
              <a:rPr lang="en-AU" dirty="0" smtClean="0"/>
              <a:t>Physical Acuity – </a:t>
            </a:r>
            <a:r>
              <a:rPr lang="en-AU" sz="2000" dirty="0"/>
              <a:t>Ice water vs. Warm water</a:t>
            </a:r>
          </a:p>
          <a:p>
            <a:r>
              <a:rPr lang="en-AU" dirty="0"/>
              <a:t>Offered bowl of sweets (n=75: </a:t>
            </a:r>
            <a:r>
              <a:rPr lang="en-AU" sz="1900" dirty="0"/>
              <a:t>5 different types</a:t>
            </a:r>
            <a:r>
              <a:rPr lang="en-AU" dirty="0"/>
              <a:t>)</a:t>
            </a:r>
          </a:p>
          <a:p>
            <a:pPr lvl="1"/>
            <a:r>
              <a:rPr lang="en-US" sz="2000" dirty="0"/>
              <a:t>“I was going to give these to you at the end, but I’ll give them to you now while I’m away. Please feel free to take some to take with you”</a:t>
            </a:r>
            <a:endParaRPr lang="en-AU" sz="2000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655840" y="6381329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Stewart (2013) </a:t>
            </a:r>
            <a:r>
              <a:rPr lang="en-AU" sz="1400" i="1" dirty="0"/>
              <a:t>Social Psychological and Personality Science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991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Study </a:t>
            </a:r>
            <a:r>
              <a:rPr lang="en-AU" dirty="0" smtClean="0"/>
              <a:t>2: </a:t>
            </a:r>
            <a:r>
              <a:rPr lang="en-AU" dirty="0"/>
              <a:t>Pain and self-indulgence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2999657" y="2420889"/>
          <a:ext cx="5762625" cy="345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hart" r:id="rId4" imgW="5753164" imgH="2638438" progId="MSGraph.Chart.8">
                  <p:embed/>
                </p:oleObj>
              </mc:Choice>
              <mc:Fallback>
                <p:oleObj name="Chart" r:id="rId4" imgW="5753164" imgH="2638438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2420889"/>
                        <a:ext cx="5762625" cy="3456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7848" y="1844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F</a:t>
            </a:r>
            <a:r>
              <a:rPr lang="en-AU" dirty="0"/>
              <a:t>(2,55)=3.60, </a:t>
            </a:r>
            <a:r>
              <a:rPr lang="en-AU" i="1" dirty="0"/>
              <a:t>p</a:t>
            </a:r>
            <a:r>
              <a:rPr lang="en-AU" dirty="0"/>
              <a:t>=.034</a:t>
            </a:r>
            <a:r>
              <a:rPr lang="en-AU" i="1" dirty="0"/>
              <a:t>)</a:t>
            </a:r>
            <a:endParaRPr lang="en-AU" dirty="0"/>
          </a:p>
        </p:txBody>
      </p:sp>
      <p:pic>
        <p:nvPicPr>
          <p:cNvPr id="8" name="Picture 2" descr="C:\Users\uqbbast1\Documents\Brock Bastian\UQ Post Doc\Pain\Pictures\Bowl of loll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7528" y="3501008"/>
            <a:ext cx="1204030" cy="10801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55840" y="6381329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Stewart (2013) </a:t>
            </a:r>
            <a:r>
              <a:rPr lang="en-AU" sz="1400" i="1" dirty="0"/>
              <a:t>Social Psychological and Personality Science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19378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1036712"/>
          </a:xfrm>
        </p:spPr>
        <p:txBody>
          <a:bodyPr/>
          <a:lstStyle/>
          <a:p>
            <a:r>
              <a:rPr lang="en-US" dirty="0" smtClean="0"/>
              <a:t>Does pain motivate indulgence in “guilty pleasures”</a:t>
            </a:r>
            <a:endParaRPr lang="en-AU" dirty="0"/>
          </a:p>
        </p:txBody>
      </p:sp>
      <p:pic>
        <p:nvPicPr>
          <p:cNvPr id="4" name="Picture 2" descr="C:\Users\uqbbast1\Documents\Brock Bastian\UQ Post Doc\Pain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98" y="3159259"/>
            <a:ext cx="1581150" cy="2886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7212" y="460229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V’s</a:t>
            </a:r>
            <a:endParaRPr lang="en-AU" sz="4000" dirty="0"/>
          </a:p>
        </p:txBody>
      </p:sp>
      <p:pic>
        <p:nvPicPr>
          <p:cNvPr id="6" name="Picture 4" descr="C:\Users\uqbbast1\Documents\Brock Bastian\UQ Post Doc\Pain\Pictures\4B61E62BB99106B6E1008000AC193D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675" y="3411670"/>
            <a:ext cx="2381250" cy="2381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55840" y="6381329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Stewart (2013) </a:t>
            </a:r>
            <a:r>
              <a:rPr lang="en-AU" sz="1400" i="1" dirty="0"/>
              <a:t>Social Psychological and Personality Science</a:t>
            </a:r>
            <a:endParaRPr lang="en-AU" sz="1400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3: Pain and self-indulgence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59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</a:t>
            </a:r>
            <a:r>
              <a:rPr lang="en-AU" dirty="0"/>
              <a:t>3</a:t>
            </a:r>
            <a:r>
              <a:rPr lang="en-AU" dirty="0" smtClean="0"/>
              <a:t>: Pain and self-indulgence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7568" y="1628800"/>
            <a:ext cx="8153400" cy="4495800"/>
          </a:xfrm>
        </p:spPr>
        <p:txBody>
          <a:bodyPr>
            <a:normAutofit/>
          </a:bodyPr>
          <a:lstStyle/>
          <a:p>
            <a:r>
              <a:rPr lang="en-AU" dirty="0" smtClean="0"/>
              <a:t>49 undergraduates</a:t>
            </a:r>
          </a:p>
          <a:p>
            <a:r>
              <a:rPr lang="en-AU" dirty="0"/>
              <a:t>2</a:t>
            </a:r>
            <a:r>
              <a:rPr lang="en-AU" dirty="0" smtClean="0"/>
              <a:t> conditions: </a:t>
            </a:r>
            <a:r>
              <a:rPr lang="en-AU" sz="2000" dirty="0"/>
              <a:t>Pain vs. </a:t>
            </a:r>
            <a:r>
              <a:rPr lang="en-AU" sz="2000" dirty="0"/>
              <a:t>No Pain</a:t>
            </a:r>
          </a:p>
          <a:p>
            <a:r>
              <a:rPr lang="en-AU" dirty="0" smtClean="0"/>
              <a:t>Offered </a:t>
            </a:r>
            <a:r>
              <a:rPr lang="en-AU" dirty="0"/>
              <a:t>bowl </a:t>
            </a:r>
            <a:r>
              <a:rPr lang="en-AU" dirty="0" smtClean="0"/>
              <a:t>with 10 x Highlighter’s and 10 x Carmelo Koala’s</a:t>
            </a:r>
            <a:endParaRPr lang="en-AU" dirty="0"/>
          </a:p>
          <a:p>
            <a:pPr lvl="1"/>
            <a:r>
              <a:rPr lang="en-US" sz="2000" dirty="0"/>
              <a:t>“I was going to give these to you at the end, but I’ll give them to you now while I’m away. Please feel free to take </a:t>
            </a:r>
            <a:r>
              <a:rPr lang="en-US" sz="2000" dirty="0"/>
              <a:t>one gift with </a:t>
            </a:r>
            <a:r>
              <a:rPr lang="en-US" sz="2000" dirty="0"/>
              <a:t>you”</a:t>
            </a:r>
            <a:endParaRPr lang="en-AU" sz="2000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655840" y="6381329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Stewart (2013) </a:t>
            </a:r>
            <a:r>
              <a:rPr lang="en-AU" sz="1400" i="1" dirty="0"/>
              <a:t>Social Psychological and Personality Science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41441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Part 1: The meat-paradox</a:t>
            </a:r>
          </a:p>
          <a:p>
            <a:pPr lvl="1"/>
            <a:r>
              <a:rPr lang="en-US" dirty="0" smtClean="0"/>
              <a:t>Philosophy of mind meets psychology of food consumption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Part 2: </a:t>
            </a:r>
            <a:r>
              <a:rPr lang="en-US" dirty="0" smtClean="0"/>
              <a:t>Pain, justice, and chocolate </a:t>
            </a:r>
            <a:endParaRPr lang="en-US" dirty="0" smtClean="0"/>
          </a:p>
          <a:p>
            <a:pPr lvl="1"/>
            <a:r>
              <a:rPr lang="en-US" dirty="0" smtClean="0"/>
              <a:t>Psychology of pain meets philosophy of justice and consumer behavior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Part 3: Love and money</a:t>
            </a:r>
          </a:p>
          <a:p>
            <a:pPr lvl="1"/>
            <a:r>
              <a:rPr lang="en-US" dirty="0" smtClean="0"/>
              <a:t>Psychology of group formation meets economic decision making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21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Study 3</a:t>
            </a:r>
            <a:r>
              <a:rPr lang="en-AU" dirty="0" smtClean="0"/>
              <a:t>: </a:t>
            </a:r>
            <a:r>
              <a:rPr lang="en-AU" dirty="0"/>
              <a:t>Pain and self-indulgence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711624" y="2492896"/>
          <a:ext cx="6912768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3" imgW="5753164" imgH="2381379" progId="MSGraph.Chart.8">
                  <p:embed/>
                </p:oleObj>
              </mc:Choice>
              <mc:Fallback>
                <p:oleObj name="Chart" r:id="rId3" imgW="5753164" imgH="238137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2492896"/>
                        <a:ext cx="6912768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95800" y="18448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30000" dirty="0"/>
              <a:t>2</a:t>
            </a:r>
            <a:r>
              <a:rPr lang="en-US" dirty="0"/>
              <a:t> </a:t>
            </a:r>
            <a:r>
              <a:rPr lang="en-US" dirty="0"/>
              <a:t>(1, </a:t>
            </a:r>
            <a:r>
              <a:rPr lang="en-US" i="1" dirty="0"/>
              <a:t>N=</a:t>
            </a:r>
            <a:r>
              <a:rPr lang="en-US" dirty="0"/>
              <a:t>48)=5.60, </a:t>
            </a:r>
            <a:r>
              <a:rPr lang="en-US" i="1" dirty="0"/>
              <a:t>p</a:t>
            </a:r>
            <a:r>
              <a:rPr lang="en-US" dirty="0"/>
              <a:t>=.018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655840" y="6381329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Stewart (2013) </a:t>
            </a:r>
            <a:r>
              <a:rPr lang="en-AU" sz="1400" i="1" dirty="0"/>
              <a:t>Social Psychological and Personality Science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36944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Study 3</a:t>
            </a:r>
            <a:r>
              <a:rPr lang="en-AU" dirty="0" smtClean="0"/>
              <a:t>: </a:t>
            </a:r>
            <a:r>
              <a:rPr lang="en-AU" dirty="0"/>
              <a:t>Pain and self-indulgence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Moderated by sensitivity to personal injustice </a:t>
            </a:r>
          </a:p>
          <a:p>
            <a:endParaRPr lang="en-AU" dirty="0"/>
          </a:p>
        </p:txBody>
      </p:sp>
      <p:pic>
        <p:nvPicPr>
          <p:cNvPr id="4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57" y="2924944"/>
            <a:ext cx="626469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7969" y="228204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=3.59, OR=36.12, </a:t>
            </a:r>
            <a:r>
              <a:rPr lang="en-US" dirty="0"/>
              <a:t>Wald</a:t>
            </a:r>
            <a:r>
              <a:rPr lang="en-US" sz="1400" i="1" dirty="0"/>
              <a:t>X</a:t>
            </a:r>
            <a:r>
              <a:rPr lang="en-US" i="1" baseline="30000" dirty="0"/>
              <a:t>2</a:t>
            </a:r>
            <a:r>
              <a:rPr lang="en-US" dirty="0"/>
              <a:t>=4.06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=.044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655840" y="6381329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Jetten, &amp; Stewart (2013) </a:t>
            </a:r>
            <a:r>
              <a:rPr lang="en-AU" sz="1400" i="1" dirty="0"/>
              <a:t>Social Psychological and Personality Science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5076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Part 3: Love and Money</a:t>
            </a:r>
            <a:endParaRPr lang="en-AU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kinds of experiences bond people together?</a:t>
            </a:r>
            <a:endParaRPr lang="en-US" dirty="0"/>
          </a:p>
          <a:p>
            <a:endParaRPr lang="en-US" dirty="0"/>
          </a:p>
          <a:p>
            <a:r>
              <a:rPr lang="en-US" dirty="0"/>
              <a:t>Emile Durkheim (1912) argued that painful experiences enhance human cooperation (see also Whitehouse &amp; </a:t>
            </a:r>
            <a:r>
              <a:rPr lang="en-US" dirty="0" err="1"/>
              <a:t>Lanman</a:t>
            </a:r>
            <a:r>
              <a:rPr lang="en-US" dirty="0"/>
              <a:t>, in press)</a:t>
            </a:r>
          </a:p>
          <a:p>
            <a:endParaRPr lang="en-US" dirty="0"/>
          </a:p>
          <a:p>
            <a:r>
              <a:rPr lang="en-US" dirty="0"/>
              <a:t>Anecdotal evidence?</a:t>
            </a:r>
          </a:p>
        </p:txBody>
      </p:sp>
    </p:spTree>
    <p:extLst>
      <p:ext uri="{BB962C8B-B14F-4D97-AF65-F5344CB8AC3E}">
        <p14:creationId xmlns:p14="http://schemas.microsoft.com/office/powerpoint/2010/main" val="19238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4784"/>
            <a:ext cx="9144000" cy="537321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 and camaraderie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66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 and camaraderie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2204864"/>
            <a:ext cx="4896543" cy="3240360"/>
          </a:xfrm>
        </p:spPr>
      </p:pic>
    </p:spTree>
    <p:extLst>
      <p:ext uri="{BB962C8B-B14F-4D97-AF65-F5344CB8AC3E}">
        <p14:creationId xmlns:p14="http://schemas.microsoft.com/office/powerpoint/2010/main" val="8981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 and camaraderie</a:t>
            </a:r>
            <a:endParaRPr lang="en-AU" dirty="0"/>
          </a:p>
        </p:txBody>
      </p:sp>
      <p:pic>
        <p:nvPicPr>
          <p:cNvPr id="5" name="Picture 2" descr="C:\Users\uqbbast1\Documents\Brock Bastian\UQ Post Doc\Pain\Pictures\art-toughmudder-420x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 and camaraderie</a:t>
            </a:r>
            <a:endParaRPr lang="en-AU" dirty="0"/>
          </a:p>
        </p:txBody>
      </p:sp>
      <p:sp>
        <p:nvSpPr>
          <p:cNvPr id="3" name="AutoShape 2" descr="data:image/jpeg;base64,/9j/4AAQSkZJRgABAQAAAQABAAD/2wCEAAkGBxQSEhUUExQVFhUVGBgXGBUYGBcXGBgUFRoYFxcXFxgYHiggGBolHBQWITEiJSkrLi4uFx8zODMsNygtLisBCgoKDg0OGxAQGywkICQsLCwsLCwsLCwsLCwsLCwsLCwsLCwsLCwsLCwsLCwsLCwsLCwsLCwsLCwsLCwsLCwsLP/AABEIAM0A8AMBEQACEQEDEQH/xAAcAAACAgMBAQAAAAAAAAAAAAAFBgMEAQIHAAj/xABCEAACAQIEAwYCCAUCBQQDAAABAgMAEQQFEiExQVEGEyJhcYEykQcjQlKhscHRFGKS4fAzchUkQ4LxY3OywhYlov/EABsBAAIDAQEBAAAAAAAAAAAAAAMEAAECBQYH/8QAOREAAgECBAMFBwMDBAMBAAAAAAECAxEEEiExBUFREyIyYZFxgaGxwdHwIzPhBhRCFVJy8SSiwmL/2gAMAwEAAhEDEQA/AOdYqEKu9Y0ZlxsRYeQGrRRtK4qrGS1BKumxqr2CJaG2XvZ/KslZQzmONAS1bZYEjXWN6xcjVy1Dlg5CqzFqJrLhTUciWKeLtGL1lNt2M2BGaYgsoFH7PKXc2y7J3cX2A6k2Ht1rM5JD2D4fXxWsFZdXt/IWwmTtG+pZFJ4W3FYVQ6U/6eqpXVRX800AsdgZEdi4sSSb8jz40RNNHIxOFq4aSjUW+z5P2M1746eHO1ZtqCzaEuCktIjEcDVPYppyGWaW/CsLUXsV8IzM25NEa0NWDVrLWC4oA5nO4R9Oq/UX2ocIyz67DOmQVdBvwN+fvTYEkDWHCslo0NaRRkNVGGi5l6ljYC9ZtqQzjMC2uwXc1d7Gkht7GYdkhcMLG9Wne5JKxfqERSzI7UvX8J0MF+4QZCNj61uhsDx/7gKYNIxB4VlOwCpuTYPLQo2NaUwTRbky7wk1eclitg8MHQ8iPzobbbGoRTRHkoLTMnStoDJWYcx+X9a0YK+DUA2oTZpRuW5ccqG1UacbEbT33I2oiiYbKmdhWiN/nUtZlIB5JgBM68W8urE2UVqcrI6HDsLTrVHKr4IK78+iOsZR2QjIHeks23hU6VXyFqVvdnZq8Wq7UUox9l3/AATZn2Mht4SyH+ofI1HdGaXFsTHxNSXmvqhGzrAmImKbdT8LenMVuEh6boYyi+j3XNP79GKc0egkXBsaPvqeRqU5UZunLlz6rkwt2byz+Ja9wAttuvlWWjDkPOH7OrasqyMKJrLkaR+LgBUc0uYWlhqtaWWnFtglnlY3CxqvJS3iPqRsKirwOlL+n8aleyflcqYlZUPjSIDya9/OxtcUWyeqOTKEqcslRNNcmVoUhBvGPGd9LgFVvzHWgylJPYNCMeTBmbZMxQz+Ab2dRtvtZgvTffpcVuEm9zM4cwEouQBzogLQjlADEDhWjAU7P4jQx8N6yzS0GyPK5m+tKWXp5VTTZqElcuZVLdH2tYkVIcyVXc1rRhA3NDS+I2OhgPGYyEeE1uhsCx37hThQGM6T4zwodnczJJozhMHNGB3lEvECqbDWVyAkg8Ky4SlsgkYxW7F7OsV3cpVDseNa7CcF3i+1V7RKOUZqIZbkbHnRIwuBlIYcVm4l5gAcSelCrJ3sbjZq4GkxzOfqiqj7zcT6DkKuNNW1KuRyAgXeQ6uVi3963Zcib7l/AdoNVkmA0kgd4BbT/uH6itN6GbBTtbhFw8ClSH18wdtPM39KWoVs7cbGEz3YTCqid69wBvwJsW8vIW+dSq7s7VlRoQpreXel/wDK9y1950rJc4jJAUrKjW8a7Mh5q6/kR8qmWMd9xdSlL2FrNMziB0NKNQuAPtNY22A3NU05bG8yiIfbGRWj8wduo9b1iKdxrDVuzqLo9DmeNYsbe9vOmqexzca71fcNfYTG6EdL3NwQvXlce9WKMYcwziVZVgiXvZn4IhvYdW6D1oUqXN6I1FuTskex/Y7GNB3r+OS/iQnVYeVtreQqKceQZ0qiiB8ywxQ3jkVXAF4/FZh/tb9K3OMJbhcJj8VhX+nJ26PVen2M5dmCzKV+FhxUG9j1F9iPalZdpSd47HraVXC8Zo5Zq0luua80+n4wLmETI+wW4+IAWV0P2gPsnrbyNHjUVRHlMZgqmCrdnP3PqvzcLYxVlw6yCXgbElAGFxwa3xDbY9PcVjw7gmsyuhex2SSR2kQB0IuSvEcjcUdSTQCUGgaYwfI9Kl2jOUP9iwmsA2J1XNbW5hvQ67mOYxrDpFrkUW4NpoVkwgSNmHM0BbsM13QfWikCc0NL4jY6PD/GS5APBRKPhAY39wl7N4Hu2DSqwN9wwIt5WNGikkK5rsc897mVVGwFBgk56jFSfcE/N+6VgsbfI16DCSjLSxwsXmTTuKmY4I3LXoeLwznrcLhsQvCUctgLNc8KXwtJ5rsYxFRRjYmzmYau7X4V4+bUHFVFOenI1hoOMNeZrgMQU3sNvw9POlGMBPGya4dfsbsx+YqEPZBlD4mN10MEAv3m9ieQAPH2rE6igwtOnKa2KOb4aaFBFJfQCSo8/wBv3qU3GTzLczUpuO517srhEhiCsRtuTyF+PypVu7OtUanNyW3L2LRBczR6gUDC4JWR/DqA8+Xud63vsCUeoLy2LvkkeKYhtZu0bpfhte6kWtVJ25XMuObYTO1wkUEyMGNiL8Li4tetQ5g5XjJN9RGlfxG3pemIrui+JlmquxdwMjQ6JF+IE2vwtbcGon3rAnHQ6Z9FckU88sqxFWCAEne5drnfn8NVjIuFl1DYJ3cvcdfwnhFwKXp6DFXUS+1fZCDFeKRdL8RxAv5c19qyqjiXKlGRxvtPlb4DEAeK53Qm7XHAi/Pj+NHj+oheFWeFqqpTdpL81J8dIJoQy21jccyGHxD5UCEck7PY9jxCdPiPD1VprvLVLndbr0I8mzMxoDoEke4kjN97ksm/9Q+dGkrqzPGwlpoTYXOkZjqjBDggi5BVjcXHUEEX9Kzsa30AJ8+NabuNYelk7z3JcuxHcyBwoPUcNqtTaKqYWE9tBzGbx4mwQ2I+yeP963GWaQlWoyhHUJbiKxrdrMXzaA6oWgLmjb0viNkdHh777LeQj6ui0fCLYz91nV+1E0Uiu9gCfSme6kJ63OZ57Ef4cm5GxpNaMbt3RL7Kw95iFUk2PGuhQqSi3YSrwTVjrx7J4dlF1HCjyrzfMFGnBbIXe0HZ2GCJ2QWsCdqxGtKCdmadJSZyzVffnSbGjcvttVWIPn0f5GuLOt2tEjAFBxY2ubnlxFL1Z2eUZoUsyudVxuERLLGmlQNhStS1zoU9hL7b5WkkDXIBUEob76uIHvV0pZZA68bxLHZxi+BSXT3r6dZUn4it9vwFamu+0ZpSvBBPDzrioCBiMJKXQEwswQjULkC7aiPaidm0RVab30BPZwpE80MUSxupGoqSytseDHpvWZX3ZqLUfDsJ/a6YyE6j8N2+W9qJTAVHcUV47g36Wo7VkJbsOYvDBIBudTEbeZ2qqEc1QJPuwH3sC6YcFe9dJDbSgUMr7faFr3ueRFTGNuSZeE2fU6Jm8raFc95p0hisbFWueW29JXcXoOZVLcgwmKXEXKRzoqWsz3sx9GN6ufmVBaC39IWBjnwx1qGZLkEfEp8jVUZNSKrwvE5z2Q7NSzNpRjd9lFvtXsGe58K9fWjV5JpILw3ETw8m+X1AuBxJDslrAHh6/Ev4bdK3PRJija7SVuox5xhr2kVl0vYaQlgAAbeLhq3Pyoaempr/ACFySMjiD0vUHoWZHarCpEkA8a76dwL9L7VFuZqWjFtnSJWHdWG9tr0yedW4PIqwiAWZcTS2I2R0eH+JhDI1+rotHwiuL/cZZzDM2a0akksaLLRXF0rs37WER4XTfxW4UonqONWiKHZRDHIHO37V2MNBOm2cqvUtNI6xgs2Vl+IbClWpB00xV7R5qCGU2IPKpZkOZQoCdzbpte/lQ2ELOBwLTOI4xdjzJsAOp6VTkkrs1GLk7I6zkOVtgIbRB5W4nQBcsel9h70hKeeVzoRj2cbG2Sy42fEXkl8O5aEsrlFXqygC55VdRR9rJSc93oiv2l7MyyYl21sVUDulFrAMN2a/HmNulSMoxjaxqdOU53uSfRhK0aSYeT44mKjzVtwR8zW6jWbMuYKldLL0YezfL4mhCTYZJbAhWI3HSxHCtKdkHdpb/K4vQPHgMIY0GlpWJ03ubbXJJ/7VHv51ics24PRaRRzTNsT3s1i2kC92sSNXHgOVwBTVONlqJVpXloMHZaePWizsI1IKLKwuA5AIV/5Rt4uV6p66MpXjqiXNcpxAxI72IqqE7XG/8wtsRtsaYoRyxb5sFVqKWiOi9hpkSGfUBq1g7gEgEWGn8aUxd8yGsGk4v2jHkudjEENBG7Ri41uhRCB90n4r+9AtqNtpov4nMkKWUWte4536GsyatZI1GFndsT81S6tc7G9YRUtSDE5jhMrg/iFaM4nEIFijUg6TtYuBewB8RJ9LUWnDMwU52jb8ZzJcmbCsBJp3UyKwNxdCNvxpirFrVgIzg9Ie81Ku73sAXcCw2U34cNgLnjQ8j5GrheXs1NLZe8isgI2O3hNj70SGHZpYunDkKzLYkdDb5UJo6kdVcrYpuFuoolNa3EMdU0UEdKhe8VGWxy3uVJJwOdS5pK4Bx0oN7UrXd7HU4fB3bCuTSjQBej0msohiU+0YUy3Bph0MsttRHP8AIVmpPMXThl1YEwOYpi52DnYcB5VjI09S8ybsb53k3dqShrpYLERjHKxTE4VyakJ8eZSi9mIo2fNugXZxRNhRJIQCfUnpQ6tZKASnSWYGFQjHcNpO3NWsfypTcLszoeWT4MoowwdZW8bqVPhI6twA3260nOM+ew7GcP8AHcbcpxtvjO34EUFpDcGmtS7BnJkm7vDKGCDVJpsAByS521Hew8jWsj3Kzx2WoH7Tdq0sixpIJg2gRspVmDH5HfhYmrcLlOolqLPZtJjiMaAbSxuDa/AgsrC/svyotSKSiJ05ucpSRbzHtji4homSzdWVlAA6cQ3saza+wVTaA+W4ebGa5mJ7tdy5HxPv4U6/peqksu5E82wt5vk0mHkMbkE2DGx63Pz403CamroTqRyOzD+Cyac6O9gLRMoYFblWuObJwuAPxrMXBytc3KM1C9g9mLTOwMgKgAKi2ZQqDgo1cqcg4WtFiUoy3kiPDY8YRkle5j1ASAG/gJ3I8xx9qxXgqkGuZuhPs535PQfcxzpIiuGhjxuKlZAVaNgsZ1DwkvfSBzvakoxi4nWvUb0irdTfKcPiFR2xSqGLAIofvGCAD43sNRvflQKqS2LSa3AvazMlFkU773rCI02KGf8AZ0GCBtNmke7crg30386Yw7TqWF8RdQvuaZxCyQqHVtTuFBOwAFhYnlx/On8XZxSQjg7qTci1NgB3QcAlQoJK8SQDpCjiRc0PJFQsFzPOFsvy9mVWZBdlGob267UalJxitQFaMZSen4hFxWWShmPdta53AJFr+VIyhK+x6ClVg4x1WyBuHTVMqnhq39q0tInMryzVWP8ABiFEempTloBqRsVpQh6VplR0AeLCgm1K1VZnYwDbTC2UogQHnTFJLKczEN52AO1vaFp30qbIKuEObM1Z62R7s/l5I1g70SSTBJ2ZtmmcyI2g7jrWaUFGV2ElVbjZA/wsNh/nnXQrYinl7opTpTvqYgu7iNdyxAB5DrwpDvTYxKUYRbeyCEfZF31MJF0hlXVYm+o2uOoHXnTUMLJq7Zy6nFacJZUm3Zv0HPJ+zxw8ehXDEje4sD6cxVT4XUk7qS9AUP6mw8VZ05L3plnvO7YCVdN+BPA+h4UjWwlWl4kdjCcUw+JX6cr+XNBbJ8BDCrNHCpLbnnc9SKXzu+p1IQjbT4CX2/xrqEcR9y4NkKqEtzvxLXsvG+1Ep2nIxiIxhDS931JfonClcU5YmVtIIP3d21XPEk3+VarvVIBQSsx+dI2ADDUOjbj5GgbBzaWIPZVUBF5KAB8hVPVlp2OS9t5Q2MkA+yVT+kXP503RVoISru82di+jvDB8uwznfwW91JFCqU1nYzTq2gkGs4y1ZEJNj7ViVPS6NxqXdmcX7d4ZYo2RbWJvYct6ZwtVtOMhXE0VFqURx+ivMpZ8EirMF7s924PHb4DfjYqR8jQqjcZaDVGV4bLQOdos7igtFrDMBqaxvboPU0tPVhEmJ/Z/CtjZZJLfVhrX6n7oPO21VsaegzZ3lgmVUYcCPkDVJuLujDSasyDNew8mKQqsp4Cykbagbg3G96ajim9GvQVnhlF3T9QLFh+4mZLiypYlbC8n8xAAvfhb9aLGvBvUPLheKcM8Y38r6mMidlkiUufrEYsh+yVItYcuNHjydzmzUou000/MQMRinSaTQ7L424E9TSrbTdjuUIRlSjdcitknixKat9RPzNF3Rx3u7DLisNvahpalt6FqLAAreiGBcxKWZhS1bc63DH3JBbKMJqW96NTXdOfiH32BOz+Gia+vc+dGQBk+InMTEJsK2kYe4Cxcpd96w9DaPW1eFdhQ9tWbtfRDR2NyvWWd7FU8K+bfaPmANven8DRUnnZxON4uVKKower1fsHVoBso2F7n23roTtojzdJyeaXlb1LQsNzW1dgZJInjUEDWL34IenVugrd76GVBR7z+BLDhgDqHh8l8K/KgSwtCW8RyHFsbT8E2l6/M9mHZnC4m38QmsjhZmUi/Uqd6FLD0rWjGw1T4ri73qVG/J7IG5L2PjwbSGFnbvLbNa4C322Avxrk42hKDvyPV8MxsMRFp6S+fsCeEhZjp4UgtTrWCfdCFGkkYKiAs3mFFyPWt5eRm9tTgcsrSM0jfE5Zj5FjqP529qdtbQ5zd3c7Z9FmY/wD6tF+5JKp/qJH4MKXqytIbopOJZz/tAVQigSm2hiMNTlmciXEaxpZmYGygEm/EelSlPK9TdaKlDKtwp2V7JRpOq9/IQ+zabxi6i7cD4gDsPetVa99Eh+lwr+3oTr1NWlouXTXqLTxSNP3BLamfQTxbjYk+29RJWzCDdtDteVQxxRrHELIgsB+p8zQm7mC2sRY8KqxYWxOJ/hsLLMdrKQD5nb8ONFjG0cxKNPtq8YPbd+xanP8AKMKZZIozsXOpuov+wB9xQmj1Nat2VKVR8kNuM7PRjdVAI4EcqtSnDws8s8tXWer8zkXbfsuYC0sdypJLKdyCeJHlRKdTO9dwin2cMor5AP8Am4ee/wChpp7M5a3OhZjhtQ2FBzEexUw6sikNUhN8zFhXzFCGJ60OpJOR1uG+CQx5CngFM0/Cc2t42JOUA3NqKgTJsS9zRImGDZlsd+J2oUtWEWhPh4HuEUbswX/uPL0rMVnlZFynGnFzlstWdOyjArDGqLwUbevMmu9TgqcEjwWLryxFVzfP5cggpA8z+lRRbd2SVSMIKKNiQNyL72Cj7Tcbeg50QErPUtQRkcd2O5Pn0HkKhlvUt+nH9eX6n2qIqSty/ORZjj0i3Hz8+ZNTcieXQ1njNtjuNwfPlQKsFONmdHB4iVKakuR5ZA7Bx15cjzFeZlFxlZ8j6HCaqQUo7MVPpSz8JEMMjAyS7yAfYjB2U9Cx5dAfKj0o/wCTAV56ZTmakfKjXQtY6B9EmaqBNhXIDOwljv8AaNtLqPMBVPzoNeN+8MYeS8IYzaNpMQsI2vcluigi9vPcUnJj0RrwGQRxwSlFsdDG/PYGrULxbJColWh/yXzEfIprTQtew1tf3a1D5nrcVHNhakV0fwY2zZDGspmRV1ni1t63qePWqLEUB5LY+VUWkG8twl934dOtEhG+rB1JW0QE+kfGBhBh1OzHW4/lHAW6fF8xW6klpY6XBqPjqPnovm/oC+ypvjSfuxk/kP8A7Gg80P8AE3bDNdZL6scmzLSGFhvW1Usmjz3Z3adxIz9dd70BOzuFeqsc2gy4YfHxH7DFreTW4ftXQhLPAQqxyyH1XB4Vlpmb3KWKwpehtXKauK/afCd2B5mhtWkdPh2ikGctwbrGCOlGV0c6prJiLlsDI4DCwNMSlYxCOYIz5aWcFeA41anoSUO8A8zlAktzH4dP3rMbtXLluMXZDLrnvybgbJ638Rro4Kk/G17DgcZxSsqEfa/oOCk2AvfzrpWPMta3N/4lQpbkNhzLNyC9TVldlJyy8/kvMI4LDm2t/i4AfdHQdT1NV5FzkktNvmWgaljKlbc3GIVb6r+3pVWLzJafmxZEgfSBwJ/Bd61cxJJotaeJ/E7bVhhaTa1KGGwp71+7YKsi6iWNlBQHUU9rHhypOphqLlmqJt+R6bAY+u6XZwktOq5EKdg8CWHeQ63Zn72dpHkKyJqJQqSbXC3BI3qkoK7UVysrbrrcc7Sq7Jy63a5Nci3hOwWGKMncwBiy2cR3Ijs4uOdjYH2rUp0k75dLP6GVGtlaz8/hqcHnR4JGXUVkgdl1A7h42Kkg+ormySTaOinzOidhs+fEs80oF0CoWH2mJ1E25cB86QrQUZD9Ko5xOk4TN10FLjxAj5i1Up6WI1aSl0aZzDB/6KHmu58tzf8AWhW71j3cZWhm/PMf8AS6JJqO43HK42P41Wu54+tS7KpKn0+XINYeYabW361tPQA1qEMNIqgljZQLkngAKLB2QKcZSklHdnN8bj/4nEST/ZPgjHRF5+5A/pocpXPV4LDqjSUen4/j8kTZLLoxkZ5SK0R/3fEn5EfKsrUDxODdC/Rp/nqMWIcXIrNzggfHGsliVncGvyIIIPQg3FNUJWYrXjdFy7puKbaEyzBmAPGsOKZakAu2UuopbrQKkbSR08A9JBuHEFYl9KjlZHPm9Re7TIoQECxo8yQ3KuWTEwm+/X9qpbEl4hKnkLlnPMk/5+FHWmhh7nQ+zg7vCxFztYsByIY339LfjXXw/dpq55HiD7TEzUV0XoWJMaZLn/ThX4pDtt91fOi5mwMaCp2W83svqx17JPBEHbE4dy6KGVWClY0NtIAv/qNqF+nDbe4q0ak1HJKx08JQo0VNVY5nbV7r2Ijx2KjlkLxLpjJsg4eEbXPqb0elGUY953ZweJTpyrtUlaKtotDQSedvWiCCbI5MVpB1aSp5gi4qgyTkrdQjg2AAc8ALADmSdwPlVPfQuPhWbkWZH1fFw5KOA9epq1EzKouewI7QZ3DCArEtJcMsabvsb7ngoNiN+O9K16sKfiep2uF0MRWnnpR7q3b2/l+weY4MKUM6zIqzeJn1qNWsNpB1GykB226ikXWnoum3kel7CF2+u/x+5Plb4SR9EeISVgqgosiP4IgVFwvLx7+dqy6sn8fiajSivh8D5x+kzCiHNMZGL2MmsX/9QByfmxoVS7d2GirKxZ7BY4JFOOepW+YI/SksStUN4d6NDt2fxSudRa9uIvwtvSzDPYF5WfqlJ5i/9W/61UvEe7pwy04ryQVyjO/4XwvdoTwPND/nPht85e5zcdgFVSa0a5+XR/R+owt21wenaQE9AN6tSvsjj/6ZiL65bf8AJAPOO0cuLHdRI6RH4jZg7+QHFRUbnyTOnhOGRpd+o9er09Pu/TmTYXLZmsqQtyAFgo6ADVajLC1nrlYSpxLA0nllWgvK6b9ED+0qyYcKGVu8fUYwpBs0ZF2LDZdJIrU8NOi057MDS4jh8bGdPDd9rRqzSV+bbtZfiJMm7RtiMToZdJZNR5KXHxaL8je9uVLuGmZHKxGFqYaeWp7n1DWZpYVhgBWnhve9bTsYcbmMNJdR6flXRWxzHozd4galiC32ijsy86WreI6mBf6cg5hsUNABrTgmjnySbKPaWC8dElsVDch7PYbVGfOqjsXJ6iPjsKY3YEfCxFvK/Gip8jD6jL2aztFgKSG+hgEFr+FgTbYdQa6GHrpQtL3HB4jgZyrKdJaNau/P/oduzWSS4srOy/Ur8EZt9ZcFWYg8ALi3mCelEliEnuawmAyK9tX8h3xs00OGmlZPGqahcg/WEaRw42JA35ChxySkoxY/JyjBykvP89gqRqEVUHBQAPYWrpngpSztyfMxJiWHQeq3qrm0tdUBc3xbsLBtzsLQi/zoU2+TH8PCN7tf+x7srnZLrFILaVtEw4SW+Jufi4et71mnUd7P/sPjcKlF1YPnqv8Ab5DM2JZxZTpHAuOJ6hP3+VKY3iPZ/p0t+vQb4N/Tv9wlXxfh5R5vzfl5cwZicMqghRbz5k9STuT615+TlJ5pO7PdRjGEVGKSS5IvfRRk0UkmPgniSWPVh50RxcBm75SbHz2ro0pZoXObVi4Ssg92Fij/AI/MZokRIkZMNGFAC3S5ksB5ha3YG3oci+ml75tMRzWP/wCIqSIVPo6YCaVWHFAbHyP96VxOyY1ht2NfaGRdAaEaZPhJUbsr+EqQOPHboaWjdtIbhFSmk9rr0HfC9hghjEgOk8SWPhAFzcLa2wPWuysJg0m7OTXnoxWr/UnFpz7uSEW3/jdpctW2lp5F+XLMLCLokcmvdCy30p1a+5a9+PSj08NB6ZErb+b+xza3Gcfv28pX22SS9iS1CceBjMUYCorMNQIQX2Nmuf8AvTbyqK0ZystFp+ejBSq1qsIqVSV3re7v5/NGTGsRAVmDP4A+kHS3gYEDodVjW8zmtUrLW3XcXyZHpJ3el3rbb76lrDBNSkgak7u+99RclQfZgaxOU7NLZ3+H8G4UqSknZXVvj/Ip/SpAO6w8gH/UdL24iRNRJ/7o+dc/GJyp+xr7fY9P/S9WNLEygtpR9Wmn9X8Tjv8AxNlmSRDZY248mH2vmOFJKKSszs41yxcsydorwt8+r9/LyOpmUSIGBuCLj0NLs4+2jBWLisDVIjBGEbZh0J/eulSd4I5lZWkWAa2DF7tAfrF9aVreM6mC/akH4o1ZRcUzbQ5jepXzZLx2NZSua2KmV45IltWnFRZlu4pdpmLS67Gz7fI/nvURfIJQZMI8KC4OtpI3cbiyLfwAjgbMd/Otrcy9dDpfZbEzxYmGKTEBokSSN10qo+qiilaXbgF71V9qJYosDOZMXlvevcCTFlVW2krEkhKKR1sgvfzo+FX6qEeKSy4SfsBkpNdVnh4ohZ39ayF7r3BeYyM3hU3Y+HbhqbYC/XnWG29EO0Ixh3pbbgbtPi91w8JsMONTOvHvCLBQeXO/9qXxFTVQjyOhw6jpLEVV49En03uHuzOciSMA7MoAI6G35VwKtPJI9pQrdpEOTi4vQmGNOz2c/wAFO0pF1ZGVha5NvEn/APQ/Gj0KmV2ewDEU8yugn2Kn/hsujLnxzFpnPVpDff2tTgja7ORdts6MuOnZFW5IXXbU1lUDYnZefCqbL2IuxUrfxQBJJZWXf/PKgVleIxQ3dzpEWAUyQpexaWMX6EsBeg0rdpH2hp+B26M6phshsHHfsQ4swAB9/X967M8UpNPKtDhwweWLWZ6kUOQYYhj3rMEJDEOtlI3Iaw2IqnjKnRF/2NPm2b5LmuBmcRYedJWVb6VfXZRtfbbmPwoEqkpasYjSjFaFiLMcMuIbDg2lSPvGuDYJsL6jzsB8qpyk+ZpQSA2X9uIGaP6iWOGZu7inZQI2b7I6jfrWbtmlBLkR/TBhS+VzW4xlJL+SsL/hce9VJXiw2Gllqo+fYoQRcnSOp2+X9q59z2VOlG2Zuy6/n0H/ALG4sSQ6QSdB079OI4+RoU731OPjIQjVeS9n1C2LhvQxfcXVj0uw62P6ftT+HfdOfiFaRKKYFxczz/VT1pSr4zrYT9iQww8BTRymD85LtGdI3odzQV7JYLDvB9cLOON9jet36mALnWXxs6aBcRvq9R0/X2qy7hHFQd5A6lSENtTDktxc3qJ6lGmXY2xEkwZlxUIVtKuzRxiSOGdgFuS0ix2JtyFH2K9gxZfjElyxXS9jjZmNwVsXklcCx8nFHwr/AFfcc7jC/wDEl7imz102eMSsV5mA43PlzPlWWGpptg7N5zh1DneeTwQxLwUkbmw5ja5oU59mtN+Q/h6X9xLL/gtZPr093RC0mGNxAnjdmAY/fmc2489z+FJLc7jeezt7F0QYzjNMBGxaCWQTrIY3GkmN4o7IrKw2HwlvPUaVqpSTOrSbhawy4DFhl43vXPaOkndXKWZRkggVRpleeSSYRrJK6qoAKoFBKjYb22IA5Ud1pWsLKjFO4OzjCxXJihUdCfi82Yni1DcpPdhUlyAfZrCSw4yFpE0hmNjcEEkHa4J3o02nHRgYKSeqGftRnRiKsnFGV/6CGt72t70Om7TTCPZnRuxuNiw8+LEN+4kw0WMguzNdVVxIt2JJIOnnT1hDkTfRjjcOcD3AmjbEyLJNMgI1a5bkkjmdx6VlO5bJPoyznDiDD4VlMWJEQuHjKF7cdLEeKrdyMoZeQ+PgxJvpxzYuK/8A6aaVit6qL1ZFsS9sssTD4fL8viZmL4lNJYgtojOp22A4ah86pbkT1GXthaXCYmPjqhkA9QpI/KpYqMnGSaPnDs9CsnFQzXFgbnb/AGggfM+1c+poe04fBVY5pcuv22G7s/itGLkiuD9Wp2AADLxAA8m/ChtXjcBxWac0uiGVpg3r0oTRykB8zj0srex96Yw0rSsLYmN43RADTwhyFvON5l9aTqfuHXw2mHYxxjYU2cjmazvfYViKNNkQStmSSOOoQIzYn/lpYrW1oy6ulxxql4kS4w9jMoOGkkladJA3giVdI7uHW0mk2+JiWG/8tGM3K8+Wvh8uWJyrMs2q67izyMR72amMM/1lYS4pZ4Sf5zAki6RdiFA4liAPxrqNW3PFR7ztHV+RROPWxdNRUbd5b4j92FftMfvcBQ3LoPww7Wk9H06eb6IC5lJ3BMsp/wCZkFkjBuIYuFv9x60rVeXV7v4HTw6VRKEPAt3/ALn9ipCDh4mxR2KKQn/vzeGO3UqqyN7XpeXdgmdWh35vyse7DZJFLA7TIrB2sL8QFFrgjcbk/KudVm1KyOxRist2i3A5wk3csfAd4mPNfuk9RWH3ldGovI7PYPyy3XVQw+wBmzEajvzqzDKGNzDoatEsVf8AiLeEn7DKfSx/atEaLi4RsxxIhQ6V4yPx0p+56VcO73mYazdz1GjG4tcvkw4RWaOHXGRclmw8wtKvrwYeYtzolKtraRirQv4FyLWVZrBBHgAGUYjDYsRAiwbEYXEHTrH3tipPQgja+7KsK3d7Df21zfD4jFYGKCVHxKYoowQ3eOOxWUNbdeXHpVcylqU+1nZU4SDDEYjEypFNEmkEDu4nOljHoF1NudRastWZN2onxP8AxVZo8JJMmGiKRsWWKMSyWLsXfiALDYHhUK5EGO7WxiyzuiyafrI4tUpBN7gaRe3mbVUpRjuzVOhVrO1KLk/I5Xkv1EZCunev8RJuEA5bbX9651R5n5HusDR7GllzLM99dj2XTLFOJVYssZXW3C4Y2c+gFz7USEXJM4nF6tOE4ZXd3/PmdOXKzq1DcfhagCjNe0uXaY78+NV4WmU+8rCxE1wD1rp3ucp6C7m8lpVNJT/cOzh4/wDjMPwYpTYBhenbHGNlAqiEipeoQI4SIAXPzrLKMTRd6CF2TgWOxI6Ach60Cda2iG6WGb1n6C7nHalIp2iGW4B7WCnutLG4HMU/SlKcE+bE60sk2r6Lr/2XpMWzqNODhhbqhdVX3JsPUAmnaWGlFps4mJ4nTqU5U7aP3/D7lf8AhkuGmczOOC2Ohf8AavC/mb01lW71OP2k7ZaUci6837X9FYinxeIMh0IiBRs7m/HkoGw8/ahSqTvorB6dDD9ms8277pfUp5dl8gcuQkkp3aRzdU8zQo0m9WN1MVFJRjouSS1Yq55ipcTiGUMZbGygDSLKOIQcOfnSVWd3dndwtLLTSS1H7KcC0MCLzVRff7R3Nc6WsmzrRWWKRrmeUnFwlNtQ3Q34NUpyaZU4qSsxIPaPExqYW+z4TceIW5E0w6UXqhdVZR0ZTTHE8RWXSRtV30LEbselYcUgsZtlXF4hlJXhb/L0WFNNXF6tWV7Dz9EWLXVNHpGo2ctzYbi3oL39zWayCYd6NF3temuVR1DX9LUOmlrfoHzTVSChu2l7nvv5ArC43EwlXiMbFbWDKLbc9+fncVpYh31O9i+A51+klf2tfdB7C/SjiIX1tl0DPwMqmzH3AJoyxEJczg1eDY2lvF28tfkybMPp2n02jwsaP1cs1vbat5r7CDpOLtLT3Ctju1OY443nmcR/cX6pfQBBqPvQKlfKrXO1w7gs6zzyg8v/AOna/pr+bmiZY7rpLaU+6i6QfU8T70rnSd7a+Z6X/TpOOSUrR/2xVl9zSTKoVFi9vK9z8hWs8mDqYXCU495295rHEsatqNkfwgsNN9j1o1I8nxadKc0qd2lfU672VxneYWO+5CgH1XagzVpNEpyzQTLHaLxJ7UKoEiIeA7vSQz6SCRY9L7V0KTvFHMqq02gVmeRiS5WQUJ0nmuOQxajSyAvL8iaJyxm/GmBAPLP5ioZuXIJB1v5DcnyA61TaW5EnJ2juWMVmUMcKmQ+KRC4Xko2Hz3pZOVR6bHQ7KFFXfQr4PEP3Mcj30ubLy9C351fZZqmSO5JYjs6Lq1Nkr+ZQxYEk14YwZCLGTe+kc+ij03Nd6jRjTiox1fU8ZicXOu5VKztHlH5e1/AKR5ci2Ehdr8JAfDc8iPs+9NKCW5x5YictaaSty5/ySNhivCzDrbf3q3EGqilq9CF8LfxNZEX7RPztWJRvuGhUSVlq3yQuZ7nF4mEIKwLtq4GV+gvvpHM/+KUrVLxtHb5nZwWDcKilV8b5dF9wN2Jh1Yssfsqze5/81yq+isenw+rudEeNWXcm/kSPypXkN8z2W+Dn71EWxb7bdne+PfQLd/tr97zHnRadS2jA1Kd9UIkYOrTY3va1t79LUZ7XAJch1yTs54dcwI6J+9LSl0G4RsB+2uDCsjqLXup9tx+tFoS3QLER2kEPonNsVJ/7f/2FarbIrDbsdcRhg2JBO+kG3q21/l+dKydthmSTZjEZPCRdQUP8pNv6TcfhQh+lxLF09p+upFh+zKMf9RvktUo3HFx7Ex3UX7n9GQ5rkOHhI7yVv6Ad/KtuNtCnx2vPV04egRw/ZuBl1XkPnsv6VWVWuYnxzGt6NL2L7lLHdn8OTYiQjp3sn6EVam1sI1cTXq+Obfvt8g5gssiiQCONFHkBf3PE1Tbe4vbUCdrsKsiqp4Blb3BBo1F2kCrLQL9k8RbWnnf57fpW8QtbmcLLutBnNN0NKsaRzPFZassjE3BB5E05Q1gc/ELvkRyNeAdvmaLlA6Gv/wCPJzZvmamUgrd+/wB40awMLdmMwEcpMjHdSFJOwJ/WgYhPLoNYOUYzbe4wx4VcbjMOZIl/hVRlURyFwSljZzswuRwO1AhJRg7bjmV1Kkc+qD3anCiYRKraEVgx0Lc2H2VA4H8qd4dh3Kefocn+oOIQo01SSvKSemyXm/sTYeNE3hVOthsfxH516JKPI+dVJTnpVb+Zmd2tsoHVTax9xtUZUIxvq/eDWnkXcRsF6bH5eVCeboOKnTkvErlDEYF5/FiSwS/hhU2uo4lzx3oUoOWs/Qap1oUHloJN85P6CxnuJ791jjUBQQiIvD2pKpLO7R2O3hKbopzm9d2y/wBm8F3UmJ3uVYR3HVRdvxP4VzcVpOx3cE81NS6h0Yg0sN3JopzVF3LMMhqFlLEtgo37xzCsnUkX+Va77VkYbgtwXmPbGAfAWc+QIHzNaVGTMuvFCXnOaPOQWFlHAUenTUAVWs5q1tBh+ixT/FP0EZv8xVVti8P4h1GIBxDi+4sKTkx2VOSip20fMu4hqyZTNsHiRURbLuJeKQguNxW3ZlJtEuJxi6AF4f5xqNrZFLfUDSyeKsGrhAS2W7GwHWpsXGMpyywV35Cf2izlW2jux68B/erhPXQ6EOEVmv1FbyW4SyvEaJFa+x2+dOVlmgcHDtxqZXpyG6dtSe1Isf5iK4tLIPT9abw2zEsT4kZpgWPVCHPFNFBk0hBFqso1ynHNhZQ8b6b3BuNWx4nTcXoNWmpIZo1HCV9jpHZjM1li1bAmTYlhd7DdrfZ4Hautw5ZKNn1PH/1G1VxeaN7KNn0CmJX7Y4jf1B4in5LmcGm9MrIcViNO9yP5uI9xVSYSnTzaWK7QzMhdJW0rYFgqFQTw3tQXLW2YchRTi5dldLfcXs1xE4BViWVttajcA8bgfpS1VztY6GFp0G1KKs1yZrl0cOHBk8TSAbEiwX0HWsRUYah6s51e4tEI6ZhLqZldl1MWIBtud71zpJSd2ejheEVFE4zjED/rP86zkj0NdpLqaNmc54yv86mSPQmeXUifEO3F3Pqx/ersirsi0gcqsowD0qEPSA9KiIP/ANFbKqYhreI6Bf8Al3NvnQKzG8OrJshzCa87kHnseHDpSU9Wew4VGP8AbpPn1LkGcSqLE6h57/iN6uwStwnDVNVHK/L7fwSDOWB2WrsIT4FP/CfqjP8AxlieBqAP9DxPVfH7GHzp+QqBI8CrPeS9PvY1GaycQov1J/YVQzT4El4nf32+SZWxeMlk/wBRxb7o4fL+1U0jrUMLToK0FGPxfqwbiF6lz5Db9qqL8jOIjfxSk/Zp9g7ls+uJTzGx9VroweaJ88xdLsa8kvah7yiXvIb87flSLVnYezZkpLmKONFpm8x+R/vR8NzFMTyNKaFT1QhzuimD1uQ3JqyXS1Y25VgliW1gWPxG3Hy9K6NGkoI83i8TKtO99FsX/wCHQoE0gKOAG1j1W3A+YpjLFxy20FO0mp576v8ANepfhzYxqRNdlH2wN/8AvA4+o+VazuK1FpYRVJXpaPo/o/o/UIYCHv2VUsdZtfiPMn041UppK7M0qE51VTW7ZYzcCMSGE2hgIVI72WWf7zniwFr2pFp6Pm/gj0qnT70LdyFr+chGxeeShiZgCWNyybD8KrO4qzF3RjXk5xer6lDMc6jaNgoIvzrE6sWguHwlSM1fYUk4Ukdtm9QozVEMVZDNzULM7+dQhqf851CDb2CzIRriEPNQw63Fxb8aDVWzGqUtGj0cl7k33N+B50lzPd4aMYUlHoujJlseh9960NJxfP4m2k9W/Opc3lfJv5ng5H3fkKmhLy8jJlPX5ED8hVaGW59fz0Mfj8z+Zt+FSxFG+7+f1Ztov19tv/jaqN9nfr8vlYikjUdKzK5l06cVokWcklsXTrZh6jY/p8qcw8tLHjeP0UpRqL2fYe+yr/VyDofzFDrq07nPw7vTt0AGYD62/qKvD7sxidkR02JnqhBCii23ooNstZZEDKPLei0FeYrjZ5aL89BmBtyPtXSR53ckSVfvWPRgV/Otpoy4S6empjFE3Rep1H/alv1K1JckXTtaUvd73/FySHFvE2uJ2jexGpbc+oIIb3FYqJSVmFoVZ0pJr8+xWxGdy92kTqrIhZrrszE8yCbXA86Xd1K71GrRlRVOGmt/xlAZrh3Hxi/RhY/I1ntYMz/a4iD29BXzuRS9k4cdutJ1Wr6HawkZKF5FAUIaPVCGQahDYVCiRaos0aoQxVlE+WSFZRbbkfMc6HV8LG8HHPXhHzGaGufE+hU72JDbmK0abT3Riyjy/D8tqhSVP2fD5GS1Q25abng55Ae96hM0ntYmUt1A9AB+JqjVpf5S+BuADxJb1ufz2qWLyx9vtI8R6WrMi3ZIgwUumVT1Nvn/AIKNQdpHnON0lPDya3Wp0Xs/hyIWY7azt6AWv+daxD7x5zDK0NeYBx2oPbkT+9Vh/ETEeEjp0RMioQ57rNGBl7JHtIfSjYfxiXEFekvaNKnyvXSR59njKPtKw9tQ/CruuZMr/wAWvkVoY7O7I+1lSxFxtdj6DxDh0oaWraYecrwjGa11fn0+hpNiPvDSevFT6Ny97VUpdS4U+cdfn6fYC5tibAqdif8APalasrHRwtK7uhama5pJnXjojEYrJbMmoQ1qyGwqiGwqFG4NUWamoUYvVkLGW/6g96FW8B0uFq+Jj7xihNJI9vTZNqqw1/M0a/I/56cDUBST3T/PkyIv1t7ftVpgnNre355EiP8AzWHt+ZqMJCbtdysvd9SaIjkCf5mP5D/xWQ0LN3ive/p+InD+ny/eoHTfUinNZkYk9AfPfa3G4t632rdPRnIxyTg0zsYKj6oHdFGw6cP0qnqzy0bJWQm5udLX6GtUtJGayujBp855ioQ54RRTBYy5rSCiUn3xfFq9JjbA21dOLPNzWpJqrVzFinE22oKdyxupF7EnkeNDT52GZLXK3tbciklB259CLH5Hj7VltM3GElr+eotZ2dJCjhy8vToPKka2jsdjBrMnJ7ggUsPElQo1NQswashgVCG4qiM2qijBNWQ1qFlvLB4r0Kv4TocMdsSveHojSS3PaU2TXrQa5hjVMpsrzC4rK0YtWipxsyPL1NyW3sbD97Vuo7JWFeHJynN1NcrSX39oSVqyjtqRteoauRymqkDk9CjiPluN/wBa1E5eLeh0eHEWx2x2ZAv5mtqPcbPJ376j1QvdqcS4ilawsH0A+YAP61Ka1LqPQnhfUqkcCAR6U2ttRGStJ2JKso54xowMs5Yt5B5b0SirzFsXK1JjLExroK5wZI2eawJ6C/yrTZmMLuxFBsijoB+VZWwSes2/MinAOxAI86zI3C62FXOxZwBwtzN7fOkK/iO3g3eF2UFoA0bXqENashioQmiHgb1H4f8Amr5FPcjFZLNr1CjUmoWeqEJ8A1nHrQ6qvEawc1CtFt6DZhcslbgh99vzpKzPVLiGGjvL5l9Oz0x5IPVh+lXZlPi2F8/Q1bs7L1T+o/tVZWYfFsP0l6fyQS5FIOa/1f2qZWZfEqD/AN357yrhsukuwVb2PLflVSuwuGxlCOa8rX6l+LKJz/0zUipdBv8A1PCx3mviXY+zWIP2VHqwH61rLIw+NYRc36M0m7OTDjo/qqnFgpcawz2zegHzDK5EFyAfQg1qMWJV+J0ZrS/oXMnz2bFY5HkIuSWawsAqqeXThTtWKjTZ5qg5Sqp9Afmmc98kkZ2BmZ7jhbSq/oaDSptu4arVSJY884DlwpjKKXMnOzeplJcXqKYJMPiTGSRY+Rq4zcNUDq0VVVmGctx/eC9re96cpVcxycTh1Sdr3LOLfwMOot89v1osnoBpJZ0Ss1WDSIWN6wwi0FTOv9U+QFIVvEdvCftFMUIZM1CGKhDFQhbiX6v1BNaS0MvcrVg0eqEPGrIYqiGUexBHIg/Ko9i1udPy6UlRSI8giHNWWQyyGoQpYmQ2qi0UMgxR7yZehU/O4/Srtpcjd2MsEpqiWRfWU2qFWRWxLmqLFvOH8LehrcUCkKmDxbQvqW1ypU3F9mFjTaWeFmK37Od0Vq2lZGG7u5jVVlGb1CH/2Q==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4784"/>
            <a:ext cx="3937620" cy="2481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4784"/>
            <a:ext cx="9144000" cy="53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1: Group Bonding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N=53</a:t>
            </a:r>
          </a:p>
          <a:p>
            <a:r>
              <a:rPr lang="en-US" dirty="0" smtClean="0"/>
              <a:t>Groups of two </a:t>
            </a:r>
            <a:r>
              <a:rPr lang="en-US" dirty="0"/>
              <a:t>to five people (</a:t>
            </a:r>
            <a:r>
              <a:rPr lang="en-US" i="1" dirty="0" err="1"/>
              <a:t>M</a:t>
            </a:r>
            <a:r>
              <a:rPr lang="en-US" i="1" baseline="30000" dirty="0" err="1"/>
              <a:t>size</a:t>
            </a:r>
            <a:r>
              <a:rPr lang="en-US" dirty="0"/>
              <a:t>= 3.65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Pain vs. No-pain</a:t>
            </a:r>
          </a:p>
          <a:p>
            <a:pPr lvl="1"/>
            <a:r>
              <a:rPr lang="en-US" dirty="0" smtClean="0"/>
              <a:t>Modified cold-</a:t>
            </a:r>
            <a:r>
              <a:rPr lang="en-US" dirty="0" err="1" smtClean="0"/>
              <a:t>pressor</a:t>
            </a:r>
            <a:r>
              <a:rPr lang="en-US" dirty="0" smtClean="0"/>
              <a:t> task + Leg squat task</a:t>
            </a:r>
          </a:p>
          <a:p>
            <a:endParaRPr lang="en-US" dirty="0" smtClean="0"/>
          </a:p>
          <a:p>
            <a:pPr marL="685800" lvl="2" indent="0">
              <a:buNone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960097" y="6417645"/>
            <a:ext cx="412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</a:t>
            </a:r>
            <a:r>
              <a:rPr lang="en-AU" sz="1400" dirty="0"/>
              <a:t>, &amp; Ferris (2014) </a:t>
            </a:r>
            <a:r>
              <a:rPr lang="en-AU" sz="1400" i="1" dirty="0" smtClean="0"/>
              <a:t>Psychological Science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28001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927350" y="1958975"/>
          <a:ext cx="6572250" cy="377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2250"/>
              </a:tblGrid>
              <a:tr h="53975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600" kern="0" dirty="0" smtClean="0">
                          <a:effectLst/>
                        </a:rPr>
                        <a:t>1. I </a:t>
                      </a:r>
                      <a:r>
                        <a:rPr lang="en-AU" sz="1600" kern="0" dirty="0">
                          <a:effectLst/>
                        </a:rPr>
                        <a:t>feel a sense of solidarity with the other participants</a:t>
                      </a:r>
                      <a:endParaRPr lang="en-AU" sz="16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3975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600" kern="0" dirty="0" smtClean="0">
                          <a:effectLst/>
                        </a:rPr>
                        <a:t>2. I </a:t>
                      </a:r>
                      <a:r>
                        <a:rPr lang="en-AU" sz="1600" kern="0" dirty="0">
                          <a:effectLst/>
                        </a:rPr>
                        <a:t>feel connected to the other participants</a:t>
                      </a:r>
                      <a:endParaRPr lang="en-AU" sz="16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3975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600" kern="0" dirty="0" smtClean="0">
                          <a:effectLst/>
                        </a:rPr>
                        <a:t>3. I </a:t>
                      </a:r>
                      <a:r>
                        <a:rPr lang="en-AU" sz="1600" kern="0" dirty="0">
                          <a:effectLst/>
                        </a:rPr>
                        <a:t>feel part of this group of participants</a:t>
                      </a:r>
                      <a:endParaRPr lang="en-AU" sz="16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3975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600" kern="0" dirty="0" smtClean="0">
                          <a:effectLst/>
                        </a:rPr>
                        <a:t>4. I </a:t>
                      </a:r>
                      <a:r>
                        <a:rPr lang="en-AU" sz="1600" kern="0" dirty="0">
                          <a:effectLst/>
                        </a:rPr>
                        <a:t>feel a sense of loyalty to the other participants</a:t>
                      </a:r>
                      <a:endParaRPr lang="en-AU" sz="16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3975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600" kern="0" dirty="0" smtClean="0">
                          <a:effectLst/>
                        </a:rPr>
                        <a:t>5. I </a:t>
                      </a:r>
                      <a:r>
                        <a:rPr lang="en-AU" sz="1600" kern="0" dirty="0">
                          <a:effectLst/>
                        </a:rPr>
                        <a:t>feel I can trust the other participants</a:t>
                      </a:r>
                      <a:endParaRPr lang="en-AU" sz="16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3975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600" kern="0" dirty="0" smtClean="0">
                          <a:effectLst/>
                        </a:rPr>
                        <a:t>6. I </a:t>
                      </a:r>
                      <a:r>
                        <a:rPr lang="en-AU" sz="1600" kern="0" dirty="0">
                          <a:effectLst/>
                        </a:rPr>
                        <a:t>feel that the participants in this study have a lot in common</a:t>
                      </a:r>
                      <a:endParaRPr lang="en-AU" sz="16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3975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AU" sz="1600" kern="0" dirty="0" smtClean="0">
                          <a:effectLst/>
                        </a:rPr>
                        <a:t>7. I </a:t>
                      </a:r>
                      <a:r>
                        <a:rPr lang="en-AU" sz="1600" kern="0" dirty="0">
                          <a:effectLst/>
                        </a:rPr>
                        <a:t>feel that like there is unity between the participants in this study</a:t>
                      </a:r>
                      <a:endParaRPr lang="en-AU" sz="16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60097" y="6417645"/>
            <a:ext cx="409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</a:t>
            </a:r>
            <a:r>
              <a:rPr lang="en-AU" sz="1400" dirty="0"/>
              <a:t>, &amp; Ferris (2014) </a:t>
            </a:r>
            <a:r>
              <a:rPr lang="en-AU" sz="1400" i="1" dirty="0" smtClean="0"/>
              <a:t>Psychological Science</a:t>
            </a:r>
            <a:endParaRPr lang="en-AU"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1: Group Bonding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25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/>
          </p:nvPr>
        </p:nvGraphicFramePr>
        <p:xfrm>
          <a:off x="2640014" y="1989138"/>
          <a:ext cx="68595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Worksheet" r:id="rId3" imgW="5250094" imgH="3276504" progId="Excel.Sheet.8">
                  <p:embed/>
                </p:oleObj>
              </mc:Choice>
              <mc:Fallback>
                <p:oleObj name="Worksheet" r:id="rId3" imgW="5250094" imgH="327650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1989138"/>
                        <a:ext cx="68595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7848" y="18448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F</a:t>
            </a:r>
            <a:r>
              <a:rPr lang="en-AU" dirty="0"/>
              <a:t>(1,51)=4.09, </a:t>
            </a:r>
            <a:r>
              <a:rPr lang="en-AU" i="1" dirty="0"/>
              <a:t>p</a:t>
            </a:r>
            <a:r>
              <a:rPr lang="en-AU" dirty="0"/>
              <a:t>=.048</a:t>
            </a:r>
            <a:r>
              <a:rPr lang="en-AU" i="1" dirty="0"/>
              <a:t>, d=0.54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960097" y="6417645"/>
            <a:ext cx="404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</a:t>
            </a:r>
            <a:r>
              <a:rPr lang="en-AU" sz="1400" dirty="0"/>
              <a:t>, &amp; Ferris (2014) </a:t>
            </a:r>
            <a:r>
              <a:rPr lang="en-AU" sz="1400" i="1" dirty="0" smtClean="0"/>
              <a:t>Psychological Science</a:t>
            </a:r>
            <a:endParaRPr lang="en-AU"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1: Group Bonding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86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Part 1: The </a:t>
            </a:r>
            <a:r>
              <a:rPr lang="en-US" sz="6000" dirty="0" smtClean="0">
                <a:solidFill>
                  <a:srgbClr val="FF0000"/>
                </a:solidFill>
              </a:rPr>
              <a:t>meat-paradox</a:t>
            </a:r>
            <a:endParaRPr lang="en-AU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97% of Americans are meat-eaters; </a:t>
            </a:r>
          </a:p>
          <a:p>
            <a:pPr lvl="1"/>
            <a:r>
              <a:rPr lang="en-AU" dirty="0" smtClean="0"/>
              <a:t>65% in India, the world’s least meat-eating nation</a:t>
            </a:r>
          </a:p>
          <a:p>
            <a:pPr lvl="1"/>
            <a:r>
              <a:rPr lang="en-AU" dirty="0" smtClean="0"/>
              <a:t>In 2010 the US meat industry processed 9 billion land animals with sales of $155 billion and salaries, taxes, and revenues accounting for 6% of the US GDP (approx. $864 billion; source American Meat Industry). </a:t>
            </a:r>
          </a:p>
          <a:p>
            <a:pPr lvl="1"/>
            <a:r>
              <a:rPr lang="en-AU" dirty="0" smtClean="0"/>
              <a:t>Meat is an excellent source of protein that has been sought out by humans for millennia. </a:t>
            </a:r>
          </a:p>
          <a:p>
            <a:pPr marL="274320" lvl="1" indent="0">
              <a:buNone/>
            </a:pPr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A vast majority of people find animal suffering offensive, emotionally disturbing, and potentially disruptive to their meat-eating habits.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32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2: Money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N=62 </a:t>
            </a:r>
          </a:p>
          <a:p>
            <a:r>
              <a:rPr lang="en-US" dirty="0"/>
              <a:t>Groups of two to </a:t>
            </a:r>
            <a:r>
              <a:rPr lang="en-US" dirty="0" smtClean="0"/>
              <a:t>six </a:t>
            </a:r>
            <a:r>
              <a:rPr lang="en-US" dirty="0"/>
              <a:t>people (</a:t>
            </a:r>
            <a:r>
              <a:rPr lang="en-US" i="1" dirty="0" err="1"/>
              <a:t>M</a:t>
            </a:r>
            <a:r>
              <a:rPr lang="en-US" i="1" baseline="30000" dirty="0" err="1"/>
              <a:t>size</a:t>
            </a:r>
            <a:r>
              <a:rPr lang="en-US" dirty="0"/>
              <a:t>= </a:t>
            </a:r>
            <a:r>
              <a:rPr lang="en-US" dirty="0" smtClean="0"/>
              <a:t>3.54)</a:t>
            </a:r>
            <a:endParaRPr lang="en-US" dirty="0"/>
          </a:p>
          <a:p>
            <a:r>
              <a:rPr lang="en-US" dirty="0" smtClean="0"/>
              <a:t>Pain vs. No-pain</a:t>
            </a:r>
          </a:p>
          <a:p>
            <a:pPr lvl="1"/>
            <a:r>
              <a:rPr lang="en-US" dirty="0" smtClean="0"/>
              <a:t>Modified cold-</a:t>
            </a:r>
            <a:r>
              <a:rPr lang="en-US" dirty="0" err="1" smtClean="0"/>
              <a:t>pressor</a:t>
            </a:r>
            <a:r>
              <a:rPr lang="en-US" dirty="0" smtClean="0"/>
              <a:t> task + Leg squat task</a:t>
            </a:r>
          </a:p>
          <a:p>
            <a:endParaRPr lang="en-US" dirty="0" smtClean="0"/>
          </a:p>
          <a:p>
            <a:r>
              <a:rPr lang="en-US" dirty="0" smtClean="0"/>
              <a:t>Trust measure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0097" y="6417645"/>
            <a:ext cx="4550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</a:t>
            </a:r>
            <a:r>
              <a:rPr lang="en-AU" sz="1400" dirty="0"/>
              <a:t>, &amp; Ferris (2014) </a:t>
            </a:r>
            <a:r>
              <a:rPr lang="en-AU" sz="1400" i="1" dirty="0" smtClean="0"/>
              <a:t>Psychological Science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1336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2: Money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23592" y="2204865"/>
          <a:ext cx="7344816" cy="305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320"/>
                <a:gridCol w="856932"/>
                <a:gridCol w="856932"/>
                <a:gridCol w="857675"/>
                <a:gridCol w="857675"/>
                <a:gridCol w="856932"/>
                <a:gridCol w="857675"/>
                <a:gridCol w="857675"/>
              </a:tblGrid>
              <a:tr h="3397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Number chosen by you</a:t>
                      </a:r>
                      <a:endParaRPr lang="en-AU" sz="12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Lowest number chosen in the group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970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1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2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3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4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5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6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7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39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1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$4.20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39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2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$3.60</a:t>
                      </a:r>
                      <a:endParaRPr lang="en-AU" sz="12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$4.80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39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3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$3.00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$4.20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$5.40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39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4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$2.40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$3.60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$4.80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$6.00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39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5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$1.80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$3.00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$4.20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$5.40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$6.60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39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6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$1.20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$2.40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$3.60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$4.80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$6.00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$7.20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39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7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$0.60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$1.80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$3.00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$4.20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$5.40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$6.60</a:t>
                      </a:r>
                      <a:endParaRPr lang="en-AU" sz="12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$7.80</a:t>
                      </a:r>
                      <a:endParaRPr lang="en-AU" sz="12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0097" y="6417645"/>
            <a:ext cx="4221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</a:t>
            </a:r>
            <a:r>
              <a:rPr lang="en-AU" sz="1400" dirty="0"/>
              <a:t>, &amp; Ferris (2014) </a:t>
            </a:r>
            <a:r>
              <a:rPr lang="en-AU" sz="1400" i="1" dirty="0" smtClean="0"/>
              <a:t>Psychological Science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5350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/>
          </p:nvPr>
        </p:nvGraphicFramePr>
        <p:xfrm>
          <a:off x="2640013" y="1989138"/>
          <a:ext cx="68580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Worksheet" r:id="rId3" imgW="5250094" imgH="3276504" progId="Excel.Sheet.8">
                  <p:embed/>
                </p:oleObj>
              </mc:Choice>
              <mc:Fallback>
                <p:oleObj name="Worksheet" r:id="rId3" imgW="5250094" imgH="327650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1989138"/>
                        <a:ext cx="685800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7848" y="18448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F</a:t>
            </a:r>
            <a:r>
              <a:rPr lang="en-AU" dirty="0"/>
              <a:t>(1,60)=7.81, </a:t>
            </a:r>
            <a:r>
              <a:rPr lang="en-AU" i="1" dirty="0"/>
              <a:t>p</a:t>
            </a:r>
            <a:r>
              <a:rPr lang="en-AU" dirty="0"/>
              <a:t>=.007, d=0.72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960097" y="6417645"/>
            <a:ext cx="4162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</a:t>
            </a:r>
            <a:r>
              <a:rPr lang="en-AU" sz="1400" dirty="0"/>
              <a:t>, &amp; Ferris (2014) </a:t>
            </a:r>
            <a:r>
              <a:rPr lang="en-AU" sz="1400" i="1" dirty="0" smtClean="0"/>
              <a:t>Psychological Science</a:t>
            </a:r>
            <a:endParaRPr lang="en-AU"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2: Money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11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3: Money</a:t>
            </a:r>
            <a:endParaRPr lang="en-AU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LoAugMBIgACEQEDEQH/xAAcAAEAAgMBAQEAAAAAAAAAAAAABgcBBQgCAwT/xABAEAABAwMBBAYHBwIEBwAAAAABAAIDBAURBgcSITETIkFRYZEUFTJxgaGxCCNCUnKCwSTRM0OSoiVissLh8PH/xAAaAQEAAwEBAQAAAAAAAAAAAAAAAQMEAgUG/8QAJBEBAAICAgIBBQEBAAAAAAAAAAECAxEhMQQSEyIyQVFhcQX/2gAMAwEAAhEDEQA/AJ5VxN0fqQXGLDLLdpdysjHBtPUn2ZfAO9k+OCpm3GOHavy3W3U11t1RQ10Ylp6iMskae0FaDQ9bUwtrNPXWZ0tfaXBglfzqIDxik8eHVJ72lBK0TOUQEREBERAUL2rakuGl9NR19rEfTPqmRF0jd4NaQSTj4Y+KmijW0OyHUGkbjb2f4ro+ki/W3rN+YQRTRG1WnutTDb72yOnqZBhlS04je7uI/CT2ccFWc0g8QuQLcC4tDgR3t7Qrx2Y6yfIyKzXWV7353aad/Eu7mOP0VHzRFvWyquTc6WgiwDnksq9aIiICIiAiIgIsZWUBERAPJRHW0LrZPRapps79veGVjR/m0rjh+f053/gVLl8K2mjrKSamnaHRTMMb2ntBGCg+kT2yRtewhzHDLSO0Fe1C9mldLHQVmna15dW2SY05LuckXON/+nh7wpmOKDKIiAiIgLGFlEHNO02zN07rqpFOwspaz+piGOALvbA/dn3ZXq1PDnMex5YWkOaRzBHarE29WkVOmILqxv3lDO0OPbuPO7/1Fqpm11Zjc0ZJ4jgsHl4pt9UM1/ptt05pO8C82eOdzgZ2dSbAx1h/fmt0FUujbibJX0kjnA0dzY1rxn2HZwD5nH/xWyOS0ePebU57X1ncMoiK90IiICLCE8EGCV+O4XWhtrGvrqmOAOOGh7uLj4DmVrNW382emjipWCa4VJ3KeLx/MfAKtrrXOpHPjErqu5S9WWqdxcD+VncPcqMueKcNnj+JOXmeIXFRVlPXU7Z6SVskTiQHDvC++VptI219qsNNSzHM2C+X9bjkrcq6s7jbLaIi0xHTKweSyilyrnU0o0ztJs96DtyjvEfq+rPYJAcxuPnjwAyrFHJV9tzpfSNCSyjO/T1EUgcPwjewT5EqS6NvsOoNPUldHI18hbuTAH2ZBzz9fipG9REUAiIgIiINBr22+ttHXiiDd58lK8sH/O0bzfmAuVaKQ9V3HvXYlSwyQSRjm5hb5hcd9E6jqp6Vxy+CV0ZP6SR/CryRwozRwsyhuFPXWCMVLejkgOGmMcwVbmirv63scL3vLp4fupieZI7fiMFUBpN76qqhpDIRCThzAcbytLZ/K616lq7VJlrZWnda78zeP0J8lix3mmXnrpzhtys1ZWFlei0iIiDBWi1XqKn07bzPL15nndhizxef7Bbt72saXOIDQMknsCpO+3huqNUvnbI0UdOdyEOPBzQef7seWFRny/HX+r/HxfJfnqH7Kp8rIDfbw90ldVgiFvLo29mB2BetnVt9cX30ucF8NEOkOeILz7I+p+C0V+q3VNUfv3SRjg0Z4DhyCtbZ9YjY7EBMCKmpd00oP4SRwb8B/KxYY+XJv8Q9LyMnxYdR3KTBZWUXqPGEREEX2nMbJoG+Nc0uHojjgc+GFQ2zbVdTpO59ORv0E5ayrjJPFoON8eLfmPgulrtRMuNsq6GX2KiF8R9zgQuPaUTwVJjljc2SJxbIw9hHAg+KbiI5RM65dkQzxzRMlieHxvaHNc3iHAjIK+qozZ1rWpsDIaC4PdUWguw2QnLqUHuH5B8uzgrvjkbI1rmEFrhkEdoXMXrPSItE9PoiIunQiIgwVyttMo/Vu0G8Qhu618wlaPB7Qf5XVJXOm3+BkOu4ZGDBmt8T3eJD5G/RoUTHDi8bhGdPSshr4HyE7geC7HPGexWzepXUFwoL9BlzcsfvE8SMcR5ZCpKnkcHMLTgjiFb4nlrdE0jpXMBDeAx2Ac8rDkr9MsuPiVxQStliZIz2XtDgfAr6rRaJqvTNLWyYnJ6EMd729U/MFb1baW9qxLZAiLxI4MYXOOABk5XSUB2sakZQW5tmpnn02uHWA/BFyJPv5D49yhMFroqWyQu6fFU8ZcwjkO5au5V0uqdVVlwix0Ur92EvOMRjgOffz+K/TLSupSGukBc3gQCP4XkeXl3aXseHi1WP2/fpSz+ttSUVPIcQxu6aThzDSDj4nCvEKvNlVKJHV1wcM4IhafhvH6hWIFr8Gnri5ZP+hf2zTH6ZREWxiEREGHDK5P1Qx0Gu73DI3czXSnHgXEj5HK6wIyqQ2/aY6Gel1NRswHEQVe6O38DvqPJRaNxMObRuEY0jTxG6yU8rgRNE7o+kdgOI7PJWhsmvc0rayw1khfJQnep3O59Efw+OD8j4KkaOqyI5HNdhjgSQpzT1cel77bb3SSb9LIQ2bDs/duOHZ9w4/BZMUzHbLE+ll9hZXhhB4g5XtbGwREQYK5++0TGW6otcnY6gIz7pHf3XQJ5KjPtHsAr7FJji6Kdp+BZ/dEW6VTSOyRlWxp+rjqNHOg6F75IHHfI5bvYqlozx4DJVrbMZYJbfcKN+TLJHndPaAseSJm0xDJ1ZYGyqpEtinpwf8CpdujuDgD9d5TZVrsyqGU94uFCOAkaHtHiDx+qsld+LbeKP41V6CovtKuD7dou5yRHEksfQMPi/q/QlSlV9tnqGw6epGPIxJVtGM88AlXZJ1WZhbjjd4iVUWgVLC3oQC4cOC2cwlZls2d8d6/RY62jjhBng6Vvdgea+dylbNNJIwFu8ScLwratzvl9Dg+n8cLV2Z0jqbSsEkgw6pkfLjwzhvyAUrC1emWdHp62sIwW00eR+0LaL3ccapEPnstva8yyiIu3AiIgLUaqs0WoLBXWubAFREWtd+V3Np+BwtusEcUHHsRlpKiooKkbksMjo3g9jmnBHmFLqCvpJ9MS0klKen3TGXMbnJ7DxPvXjbNZvVOvpqhsZbBcAKhvDhvcn/MZ/ctXZKqWnne2ONr3BpcAfDjy7VRkrETwy5Y1O3R2h7l620vbqtxzIYQyTwe3gfmFvlW2w6vlqLFcKWoGH09Y47uMYDwHcvflWSrq9NFJ3WBERS6YPJU39o2Fpt9lmx1mzyM+Bb/4VyFVH9owf8BtDs8fTCP8AYURPSjqMFr97OMqV6WuD7fcmTxPc0s5lvcozS+yHDyUgtMeXdM7BBPsgclh8idblnntZOmbmyTXFFUsbuMqMxu8cg45eOFb4VF0FW2O82idtK2JjKqIZYD1usBzV6DsTwZ3Wf9X06Cqq24yxvdY6N/FzpZJQ3vAAH8q1lQ+3l8g1laAXOEbaPIx2HfOfoFqyxuk6XYp1eJfO0Ukhazomt8eHyWI6dtZcIqZwwJZWsJHZk4WvtN16NwY5xwRyzhb/AE+GS36iOcNNS36r56NxkiJe3TLE47LphjbFEyNgw1jQ0e4L6ryF6X0kdPAERFIIiICIiCo/tEUJlsNtrmtGIKosc7tAc04+YVQWypnt9RFPAWh+Oq5wyCr725bg2cV+9xcZYd339I3+Mrnykc+eKOGNuXZ6viq8nSjN0uPYTO+W53/eIOYqc8M4HWl5eauBU/sAhcyS/veHZ/p2EnvHSHHz+iuBTTp3i+2BERdrBVB9ozPqO0DsNW45/YVb5VR/aJnjbp61wHBlkqy5uewBpz9QiJ6UjQcj3Kc6GrYoK3oCyJ0k+GYlAO6OKhFuO8CztW3stNUVNV/Stc97DkgEZHHHaseXiZZZ+5al+dm62incyNknpMWWsxw+8HcrcConTtNPV6utdO5zXvZUMkkwc4DOsfor2HJR4nPtLRTplVdt30/6fYIbzBvekW52CB2xvIBz7iAVaK1WqKSOu05dKWVpLJaSRpA5+yeXitrtyuyrkDt8vYwxgZbnt7lN9EXP0/UtrpoA50kszXHA5AcSfkq5oIqmuqIaenZJNUSkBkbebieC6Q2a7PabSEIqaktqbrKzdkmAJbG38rM8h3ntWa/iY7TE/pdXNasahOgV6WMLK0qRERAREQERYKCtNv03R6HZEP8ANrIwfhk/wqItkvo1RTSuj3gx+S0nGVaO3i99PeaGxREFlMz0iX9TuDR5Z81XtJbTXVdLRQucJ6iZsLeHLeOM/DmqcludM+WdzpfmyG2+g6SjqXt3Za+R1Q73Hg35AKcL4UVNHR00VNA3dihYGMHcAMBfdWxGoX1jUaERFKWDyVBfaLkqDqG1RvH9K2jc6M4/GX9fj7gzzV/KG7TNFs1jZmxxObFX0xL6Z7hwJxxa7wPyRE9Oa7LEZZTngAOK21PTvgqulY98Y8DhaaDpbXcZYKxssE0TiyVjm8QRzBUktdPU3e4UtLQU0j5Kl27C5zSGk47+4AElZM9LTbdVNqLF2OUb6q91txka4sgiEbXHtc45PyAVvhaXSVgi05ZYaGLDpB1ppPzvPM/29y3auw09KRC2sagWq1VWi3aau1bwPo9FNIATzIYSB8Stqq6253R9Fot1HCMy3CZsAHePaI+WFa6Qv7P2m3T11Tf6mP7mmHo9OXD2nn2iPcMD4q+FotEWb1DpW221wxJDC3pMcMvPF3zK3yAiIgIiICIiAvLjhelC9rGpDpzSkzoHYrKw+j0+OYJHWd8ACffjvQmdKE1TdfXGtLzccl0Tqp4Z4sb1W/JoU12LWGS56ifd5wTT0A6pPbKRw8gc/EKD6a09XX64x2y2xl8jyHSykdWJo5uce76ldN6YsNJpyz09toW4ZGMvcecjzzcfEqr13bbPWvtb2bYLKIrWgREQFhyysO5IOV9oEfrbWF+r4GBrWVT2OH6AGk/Egqw9hOmJ4d++1hcW7hip2l5IBON5wHZw4Z8SojcqYXPVtVb6Fo6atuk0WG8TjfO8fdwJPvXQ9ot0FrtlNQ0rd2KCMMb447f5VdbWtMj9gCyiKwFVmsYjqPa3p2zAF1LbIvTqkdmd7LQR72t/1FWk44GSQB3lVvszcb1qrVepXA7ktSKSEnj1Yxjh8vNBZACysDksoCIiAiIgIiIMFVrr7Rd61hqem354qe0UsfUkJ3nAn2ju9p4DCspZUTG0TG2j0vpi2aXtwpLZFug4Msrzl8p73H/0DsW7ARZUpEREBERAXmRwYxz3HDWjJPcvSiu0y6utGi7lLDvekTxGmp932ukk6ox55QQXYjaW3G7XrVU7BiSofHSk9m84ve7yLR5q42jAAWi0PYxpzS1uteBvwxDpSO154u+ZW+QEREGr1PXttenrlXP9mnppJPJpUb2M0PoWzy2Oc7ekqd+oee8uccfIBe9sU7o9BVtPE8NmrZIaWPxL5G5H+neUmsFujtNkobdCMR00DIh8BhB+9ERAREQEREBERAREQEREBERAREQFCNStZe9d2KykF0NADc6kYOMg7sQP7gT+3xU1kc1jHOecNAyT3BRPQcL611z1JOOvdqjep8/hpmDdj8wC79wQS0LKBEBERBX21YPqanSltZj+pvEbiP0An+VYAUD1K01m1PSlKW70VNBUVTx2Ahu6D5kKeDkgyiIgIiICIiAiIgIiICIiAiIgIiII1reofJbobLTPLay7yilYWnBbHjeldw5YYHce8hSCliZTwRwxN3Y42hrR3ADAUXrAHbT7YHDIZZ6lzQew9JEMjxwSFLAgyiIgLB5LKIIPA11RtgqHF3UpLI1oHjJJn/sU3HJQmw8dqmps9lFSgf71NhyQZREQEREBERB//9k="/>
          <p:cNvSpPr>
            <a:spLocks noChangeAspect="1" noChangeArrowheads="1"/>
          </p:cNvSpPr>
          <p:nvPr/>
        </p:nvSpPr>
        <p:spPr bwMode="auto">
          <a:xfrm>
            <a:off x="1679575" y="-846138"/>
            <a:ext cx="17716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78" y="2197946"/>
            <a:ext cx="4792132" cy="33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3: Money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N=57 </a:t>
            </a:r>
          </a:p>
          <a:p>
            <a:r>
              <a:rPr lang="en-US" dirty="0"/>
              <a:t>Groups of two to five people (</a:t>
            </a:r>
            <a:r>
              <a:rPr lang="en-US" i="1" dirty="0" err="1"/>
              <a:t>M</a:t>
            </a:r>
            <a:r>
              <a:rPr lang="en-US" i="1" baseline="30000" dirty="0" err="1"/>
              <a:t>size</a:t>
            </a:r>
            <a:r>
              <a:rPr lang="en-US" dirty="0"/>
              <a:t>= </a:t>
            </a:r>
            <a:r>
              <a:rPr lang="en-US" dirty="0" smtClean="0"/>
              <a:t>2.84)</a:t>
            </a:r>
            <a:endParaRPr lang="en-US" dirty="0"/>
          </a:p>
          <a:p>
            <a:r>
              <a:rPr lang="en-US" dirty="0" smtClean="0"/>
              <a:t>Pain vs. No-pain</a:t>
            </a:r>
          </a:p>
          <a:p>
            <a:pPr lvl="1"/>
            <a:r>
              <a:rPr lang="en-US" dirty="0" smtClean="0"/>
              <a:t>Birds eye chili vs. Boiled Sweet</a:t>
            </a:r>
          </a:p>
          <a:p>
            <a:endParaRPr lang="en-US" dirty="0" smtClean="0"/>
          </a:p>
          <a:p>
            <a:r>
              <a:rPr lang="en-US" dirty="0" smtClean="0"/>
              <a:t>Trust measure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0097" y="6417645"/>
            <a:ext cx="4162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</a:t>
            </a:r>
            <a:r>
              <a:rPr lang="en-AU" sz="1400" dirty="0"/>
              <a:t>, &amp; Ferris (2014) </a:t>
            </a:r>
            <a:r>
              <a:rPr lang="en-AU" sz="1400" i="1" dirty="0" smtClean="0"/>
              <a:t>Psychological Science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40751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7848" y="18448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F(1,55)=4.09, p=.048, d=0.53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960097" y="6417645"/>
            <a:ext cx="418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</a:t>
            </a:r>
            <a:r>
              <a:rPr lang="en-AU" sz="1400" dirty="0"/>
              <a:t>, &amp; Ferris (2014) </a:t>
            </a:r>
            <a:r>
              <a:rPr lang="en-AU" sz="1400" i="1" dirty="0" smtClean="0"/>
              <a:t>Psychological Science</a:t>
            </a:r>
            <a:endParaRPr lang="en-AU" sz="1400" i="1" dirty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/>
          </p:nvPr>
        </p:nvGraphicFramePr>
        <p:xfrm>
          <a:off x="2640013" y="2214156"/>
          <a:ext cx="6858000" cy="406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Worksheet" r:id="rId3" imgW="5250094" imgH="3276504" progId="Excel.Sheet.8">
                  <p:embed/>
                </p:oleObj>
              </mc:Choice>
              <mc:Fallback>
                <p:oleObj name="Worksheet" r:id="rId3" imgW="5250094" imgH="327650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2214156"/>
                        <a:ext cx="6858000" cy="4061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3: Money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26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2136648" y="1772816"/>
          <a:ext cx="74877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60097" y="6417645"/>
            <a:ext cx="419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Bastian, Jetten</a:t>
            </a:r>
            <a:r>
              <a:rPr lang="en-AU" sz="1400" dirty="0"/>
              <a:t>, &amp; Ferris (2014) </a:t>
            </a:r>
            <a:r>
              <a:rPr lang="en-AU" sz="1400" i="1" dirty="0" smtClean="0"/>
              <a:t>Psychological Science</a:t>
            </a:r>
            <a:endParaRPr lang="en-AU"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2 &amp; 3: Money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45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achieved?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bringing philosophy, economics and psychology (should probably mention sociology and anthropology) into the lab we have achieved a number of important outcomes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 have provided new evidence for things we did not know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 have confirmed things that we thought we did know, but did not have casual evidence for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 have contributed to the body of knowledge across a number of disciplines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55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ris\uqbbast1$\My Documents\Brock Bastian\Post Doc Research\Anthropomorphism\Presentation\cal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5520" y="696890"/>
            <a:ext cx="2376265" cy="1872208"/>
          </a:xfrm>
          <a:prstGeom prst="rect">
            <a:avLst/>
          </a:prstGeom>
          <a:noFill/>
        </p:spPr>
      </p:pic>
      <p:pic>
        <p:nvPicPr>
          <p:cNvPr id="3" name="Picture 1" descr="\\aris\uqbbast1$\My Documents\Brock Bastian\Post Doc Research\Anthropomorphism\Presentation\p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195" y="2720784"/>
            <a:ext cx="2376264" cy="1872208"/>
          </a:xfrm>
          <a:prstGeom prst="rect">
            <a:avLst/>
          </a:prstGeom>
          <a:noFill/>
        </p:spPr>
      </p:pic>
      <p:pic>
        <p:nvPicPr>
          <p:cNvPr id="5" name="Picture 3" descr="\\aris\uqbbast1$\My Documents\Brock Bastian\Post Doc Research\Anthropomorphism\Presentation\chick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5593" y="4734204"/>
            <a:ext cx="2376264" cy="1930083"/>
          </a:xfrm>
          <a:prstGeom prst="rect">
            <a:avLst/>
          </a:prstGeom>
          <a:noFill/>
        </p:spPr>
      </p:pic>
      <p:pic>
        <p:nvPicPr>
          <p:cNvPr id="6" name="Picture 2" descr="\\aris\uqbbast1$\My Documents\Brock Bastian\Post Doc Research\Anthropomorphism\Presentation\Stea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3442" y="687379"/>
            <a:ext cx="2376264" cy="1892537"/>
          </a:xfrm>
          <a:prstGeom prst="rect">
            <a:avLst/>
          </a:prstGeom>
          <a:noFill/>
        </p:spPr>
      </p:pic>
      <p:pic>
        <p:nvPicPr>
          <p:cNvPr id="7" name="Picture 2" descr="\\aris\uqbbast1$\My Documents\Brock Bastian\Post Doc Research\Anthropomorphism\Presentation\Roast Chick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7796" y="4734204"/>
            <a:ext cx="2376264" cy="1930083"/>
          </a:xfrm>
          <a:prstGeom prst="rect">
            <a:avLst/>
          </a:prstGeom>
          <a:noFill/>
        </p:spPr>
      </p:pic>
      <p:pic>
        <p:nvPicPr>
          <p:cNvPr id="8" name="Picture 2" descr="\\aris\uqbbast1$\My Documents\Brock Bastian\Post Doc Research\Anthropomorphism\Presentation\Pork rib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4415" y="2741564"/>
            <a:ext cx="2376264" cy="1883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35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qbbast1\Documents\Brock Bastian\Post Doc Research\Anthropomorphism\Photos\happyp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58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hQQEBQUEBMWFRUUGBkXFhUUGR0bFhYYFxQXFRUVFxoXHCYeFxkjGhgXHy8gIycpLCwsFR4xNTAqNSYrLCkBCQoKDgwOGg8PGjUlHyQsNDUsMiotNCosLDUsLCw0NSwtLCkpLDQsKiwwKS0sLC8sLCwsLCksLC8sLC8sLCwpLP/AABEIAK4BIQMBIgACEQEDEQH/xAAbAAABBQEBAAAAAAAAAAAAAAAAAgMEBQYBB//EAEAQAAEDAQUECQIDBwMEAwAAAAEAAhEDBBIhMVEFQWFxBhMiMlKBkaHRFbFCwfAUIzNTYnLhgpLxFqKywgcklf/EABoBAQACAwEAAAAAAAAAAAAAAAAEBQECAwb/xAAyEQABAwIEAwUIAgMAAAAAAAABAAIDBBESITFBBVFhE3GBwfAUIpGhsdHh8TIzFSNC/9oADAMBAAIRAxEAPwD2qhQbdb2RkNw0TnUN8I9Aih3W8h9ktESOob4R6BHUN8I9AloREjqG+EegR1DfCPQJaERI6hvhHoEdQ3wj0CWhESOob4R6BHUN8I9AkVbYxjg1z2hzsgSATuwG9dr2plMS9zWj+ogLNli4Suob4R6BIqhjQS4NAGZMABVVfpZSBhrXu4gQP+4g+yz+0tpurul2DR3WzgOPE8VJipXvOYsFCmroox7puei0Z2/Zpj3uGMPJRbZ0kpiRSZeOrhDfk+3NZ+jRvGAQOaYNopyR1rPWPusSvo4HWkdny/QXGN9dO28bBY7/ALPkrej0hqAy5rHA7rsR/aRl5ypP/VAvfwW3dPxTvMxHl7qlqUS3MYa7joQd6RClkUpbjJAHfZQhNWNdgzv3X8lsbHtmz1MMGnR4A98j6qx6lvhHoF5++IETON6cs8I8lP2ft2pRaWiHD8Ice6Z3byOErh7MJGCSE3BzHipjK8seY5xYjktbaXU6bbzg0AbzACoqfSZuN6iP6YjHnI7O7VQLXto1Ww9gOMzOI4DCAPjFM1rBiztBt4Y3sADnEwdfZQapj4cOLK+/LMdeqmwzibEY88I0569Oi0mytq068tuhrxuMY8W6qz6hvhHoFmNl7Bc2ox5fhjEZzdMHiOE4g8YWnpVJGOBGY4/mOK6yBgIwG4WYHSOb/sFijqG+EegR1DfCPQJaFzXdI6hvhHoEdQ3wj0CWhESOob4R6BHUN8I9AloREjqG+EegR1DfCPQJaERI6hvhHoEdQ3wj0CWhESOob4R6BHUN8I9AloREjqG+EegR1DfCPQJaERUXVDQeiEpCIrih3W8h9ktIod1vIfZLREIQhEQhN167abS55gNEkptzSQS8w3wjPzPLcPdEulU7UDGYnKRE5ZHI5jJR7ZtmlSwc8SPwtxd5gZeaotsbcvi5SINNzYILeevCFRhToqMuF3ZKpn4iGHCwX67flS9qW7rqpfEAgCN8DiN8qKcTJxOpz9UJ2hZy4gQd0xu9cJUmaoipWZ66ADUquigmq5Mt8ydk1CFfWewMZuk6lRLTsuXm5gInhOgUSDiRP9zbd2fkp8/CXNF4jfvy80zs2yXySchwwJ0Vm2w0xkxvoEWKmWsggAjT780+qqQtleZS3M9M+nwCu6eMwRCMHRchR7UxjW3nN3jIYzKkqDtVry3s5ZnX/haOZiFha+19PHourn4BiIJty1VTWfLicMdMkhde8kyc1xeopWlsLWm2QGmi8XUuD5nOG5OuqcszZe0cVd2+lepuGgkeSp7B/EbzV+QqniYxSW6eZV9wj+onr5BR9nbUoUGt7TpJBdgTBuluGGquLLbWVy40nEOaACY1MiQc8j6nKVnbXs4NpuuExHaBPeGig7NtzqLw4YkYETgRxjyPNaUgNQwhws8Adx7vXJZqZDSvbmCwk7Zj5/tbvrSO8PNuIzwwzH6xS2VA7Ig8lX7P27TrYTdd4Xfkd6nPotdjv1GB9RisOaWmzgpTHteLtNwnEJrq3DJ3+4TrpHD0RD/6ff7LVbp1CaNEnvOPIYDfpj77klzC3FsnVpMzynGfOPuiJ9CSx4IkJSIhCEIiEIQiIQhCIqRCEIiuKHdbyH2S0ih3W8h9ktEQots2nTo/xHgTkMSfQYxxUfbW1RQZgRfd3R/7EaD4WMe8uJLiSTmTmVLp6Yy5nRV9XWiD3Wi5+iuNvbbFcNbTm7MunCT+Ecs/QJVfpS9zXNuASCJBMid+SpEKxFNGABbRUzqyYuLgbXQAhCVSplzgBmV2LsILnaKOG4iGt1KsGPq9QADdaDIibxBJJnHLFTLJZbmROO45hO0KV1obMwIlOLyL2dpKZXa7dP3uvbwt7OIRhC4V1cK3W66hCERCEIRFDtOzmuGAunUfmFXusppOaXiQCDhkYMkYq7KHNnA4roJpGtwNdYfn5XUWSlikdjLc/WvOygUHirXdUY260AQMM4jdhqrBJYwAQAAOCUkr8brreCLsmYdTqfFJe2QRqCPVZ2vRuYO70wccCDlGHPM/iGC0iptqsLal7UYSMJi7dxwJ+V0ppuykB2PrzUevg7WLqFCa2SBIEnM5DieC0Wwiyhev16ZmOy12HPGMVR07ICAGFznQSQW4RMYHP1wxzTDmwSDgRgRvCvXgTDDdecjc6nIfhv4/ZeitcCJGIK6sRT21XAgPMNGjcBgNOSPr1f8AmH0b8KB7E/mPXgrX/Jxcj68Vt0irUujicANTp+tFSdHdpPqdZ1r5DQ04wI705DgrimLxvHk0aDeeBP2AUWRhjcWlT4ZRKwPbul0qd0ccydSc0tCFouqEIQiIQhCIhCEIipEIQiK4od1vIfZN2yuWMJaLzvwt8R3BOUO63kPso1ptjGVB1jw3AkSYmTGu6PdZAuVq4gDM2WJtD3Oe41JvE9qc504AaJtXXSa0U3lhplrjjeLfKJ91WWWyGpMbo9z8K4NQI4O1cNNhr3Bea9mdJUdk03J3+6aYwnJPs2bUJHZjidyt7PY2syGOp/WCfVK2uqS4ucbDYW0HfuVfDhdOGgEG+5vr4Ktp7GEdp2PD/Kl2extZ3Rjqc0+hc3Svf/JxKlx00UebWgfX4oQhC5ruhcK6uFEXUISCziUWEtCR1f8AUfZda2N880Rdcurjl1FlCEIRELhE5rqERVdt2aGhzmCcO6cYkjFukeagUnthrXCYJiMAbwABkY4ETGS0aqRY+reSWg05gjOGnGdcPyWzauWB4v7zTkebeo81DmoY5Wktyd8j0KifsLwM2uIzDXAuA1Lf15JlSn0S68ZptAAEB8D/ACcN5mYzKhUjhy/QXpInucSCvLTMa22FaLom0HrQcQQ2Qf8AUtFQccQZ7JiTvESD+XMFYax7QfRnqzExOAOWWfNaHo5tI1XPFRwLoBGQJAmTA0JHqFBq4XYjJsragqWYWw75+ZV6hCFAVshCEIiEIQiIQhCIqRCEIit6HdbyH2WM25ausrvO5vZH+nP3lbOh3W8h9l58+ZM5yZ5zj7qfQtBeTyVVxR5DA3mfouK22NTF0u3kx6KpVhsypDoEw7PhofuFpxad0bWNtk45nly+a5cHia+Vzic2jL13fVW6EIVUvRoQhN3naD1/wiJxCQXO0Hr/AISmk70RdXCurjskRdQuTwRPBEXULk8ETwREOXUk8l2eCLC6hcldRZSL58J9QutcTmISkIsISatO80g7xGHFKQhF1lUFq2cWHtEBpmHQScsAQBmcv0V22WsVQwxdc0XXR+IRLXff1V49gcCDkVnrQ2HEaYeis6GV7pAwjIC97+VvPwVDxGBsTC9p/kbW+eqbTtktJpVGvE9kzA3jIjjhPsmkqkwE4uDRvccY5NHaceXsrh9sJxKkjxYgW6r0KnUDgC0yCJBGRBxBSlR2Pb9npsawOfDQBLmuk4cvyVrZbfTq/wAN4dGcZjmMwqB0bm6herZKx+hBPQ3T6ELjnAAkmAMSTkFouq6hQbPtmnUcW0yXkCcAYjDGTAOadrWosY5xYYaCSJE4CYwK2LSDYhah7SLg5KShV+z9uU6xhpId4XYE8tx8lYI5pabFGva8XabhUiEIWq2VvQ7reQ+yxm3bP1doeBk7tcr2Y9ZPmtpQ7reQ+yy/SuzkVWv3ObHCWk/kR6KXRutJbmq/iLbw35FUgU3ZlUtqQcJwM6j81Dp1C0yDBGRXJVjURukYWj118FSU0oieH8vVvHTotOhNWWqXMaTmQnV5vRezBuLhCEIWFlCEIRELjsl1cdkiLqEIREISXTujzXO1w90WEtCS2d8eSUiyuLq4QiEWF1C5CIRF1MWmi90XH3ImcAZnLNPQi6ERQ6dnqgi9WBAiRcAnHETOGirtoU7rzxxnmr0NVLtWpNSPCI/NTKEXnHiq3iZHs5vzChoXF1ehXlUJVKqWuDmkhwyIz/XBKqUx1Mtd+8vRdOV2Jn1wVWLVUmN8xJpuu5xM3sloXA5ELqGkZgr0XYm1Ovpye+3BwGXAjgflU3SfaRc/qmnsti9xd3gDwAg+aR0PJFRwcRJZjGAkOEQPMqFtlpFoqz4vYgEeygRQtFQRyzVrPUPdSB25Nj8/rZK2RtIUHlxaXS2IBjeD+SsrV0qa9jm9WReaRMjeIWeIlQKOy7rgTcwM4Mg+s/rFSpIGudiIUCKpexmAGw7lYAwZGBGIOhGRW12HtDrqUnvNN13Mb/MEFYpaXoeDdqHdeA8w2T7ELlWtBZi3Ujhr3CXDsU8hCFUL0KuKHdbyH2Ufaezm16dx2GMtcM2kZH3I5EqRQ7reQ+yU4wJKyCQbhYc0OFjovPa9Ese5jovNMGMtcOEEHzSAJT9tpvDyaoIc/tY8Tw3bvJMAL0LDdoK8hILPIA3Vps+13WOa4OJacgJOJiPVS7Nbm1Cbt7AT2mub/wCQChbHpG8SQYjA7jj7q1XnKkNErsOi9bQlxgbiQhCFHUxCEKstW1iCQwD+7XkukcbpHYW6rjNOyFuJ+is03Wqho7RA5qptW0i5rA2Wlo7RB7xwx/WqhF054qfHw55/kbKrl4swZMbf5LRWe0tqOusN4xMAbl1toaSROLSQQdxBgqgs9pdTdeYYOU8PNc643rxxJMmciSZMro7huuFy4t4ucsTe9aRCobJaiwgzhkRvI88FeU6gcARkVVPY+N2F4sfr1VzBURztxMP4SkJiraYc1oxJOPAcU+uTXtcSBtqpBBGq4uri6t1hJL8Yx9FwVRx9EtCLCQ2oDr6FLSK1UMaXGSBpicTCjU9q03EAXsTANx0GcsY470RSyYzWcrPvOJ1JPup20beSSxuW86+uSrlc8PgLbyO30XneKVLXkRt2171L2XbhRfeLb2BEZZkY5cFHrVLznGIkkxpJmEhCsg0B2LdVBe4tDNgnWWR5beDXFuoBjDPFNJ1lreG3Q9wbj2QcMc8E0jcWd0dhsMPirXozUi0AeJrh9nfkrTpFsY1IqUxLgIcN7hujiMcN88AoPRWxl1Q1PwsBA4uPwPuFq1VVEmCbE1XtJD2lNhfoV5yf0N45oW8tWzKVUy9gJ1yOHEYqPS6O0GkEMmNSSN24mDku4rm2zCjO4W++ThZZnZ2x6lfFohvjOXl4vJa/Z9hbRphjd285knMlSAF1Qpp3S66Kyp6RkGmvNUiEIXBS1cUO63kPslPbII1SaHdbyH2S0RYrblrbUe27MtbdcCIIcCZCrlptvbBLyalIS495uvFvHhv++aewgwQQRmCII8irumexzAAvMVsT2Slzhrupdl2m5mBxbppyU+ptMNi81wkAiRmDkeSpAJwGZWmtnRx1W4b4F2m1hETi3NRKimgDgTlfkplJVVJYQzO1tf2FSWnaTnyBgOGfqnLDs2rWHZHYnEkiJGHM4Kf/ANIv/mN9CrrZNgNCncJBxJkcVh7oGR4YwD3j7reOGollxTEgdD9lkbJZr9YUyYBcWzyn4SLcy7Uc2SbhugnQZJ/Z5/8Ast/ud9nKCXlxkmSfUlSoYWRO9xoAsNBZV8srpGe+STiOpvy+6E5Ssz39xjnf2gn3Vvsno455DqwLW5hv4nc/CPdaprQBAwAyA3LSasDTZmakU/DnSDFJl9VhrRserTZfe2BOOIJHExunBQ16HVpBzS1wkEEEag4FYbaOzXUHXXYj8LvEN0/1RmFmmqe0JDtVisouxAczTdRmPgyI8xIxEZFSLPbS1haN+/TVIstkdVJDBJAk8hzTIWaumbVRujvY8xsuNJUvpXiQC4678/JTKNS6CQcSIHDHVTTRe8yKxbq1oaYw4yQqp1pcRBcY0S7DULajYMSYPIrz9NwaSkjJLwQBoAdrknXU3XoH8Zjnka1rTmdT1VtZrK5p7dUvw3hoxwx7I9ssVIgj9Yru9JLjp7rCnpYKj2iu9phtO+MMQ4CM5z5D1Ra7U2kA6pMHQE7t4CZG1qXidyuunOMo4IiXTtdTC9RLRvN4GMDjAzEwPNO2q0XGE+nNKpVA5oLcWnLP7HFV22qmLRzK6wx9rIGc1HqZTDE542VaTOaEJyzUOse1gMFxAnSd69OSGi+wXjQC423KvOj+wg4CrVAIIN1hxEHC87cZGQ4+ird0TxJouG/su3cA4buYK0NGkGNDW5NAA5AQEtUhqJMeIFemFHF2YYQsYejdee6Od4Ru8/8AhTLH0TcSDWcAPCzM8JOXkPMLToWzquUi11o3h8LTe1+9N0KDWNDWCAMgE4hCiqehCEIiEIQiKkQhCIrih3W8h9ktIod1vIfZLREKJbtl06w7bcdzhg4eY55KWhZBINwsOaHCxCpLP0ZFOoHteTdxAcJxxjERlh6K2l+jTpiR+RTqFs57nm7itI4mRizBZNBrzmQOWO/U8OCBZW54k6yZTqFouiiU9k0WmRTbOcxjOslO0bGxncY1v9oA+yeQskk6rUNA0CEIQsLZCRVoh4IcAQdxEhLQiKus2y20HudTb2XwCBm2DunMYzHDCVja7Lr3N8JI9DAXoaj2mwU6nfY1x1IxHI5hSoagxuJOd1AqaMStAblbzWT2pWNyi3CDSYchM478xkFWrRbb2C83XUu01rQ0M3gDQnvDHfjzyGdIgwQQRmDgRzByVjTva5mSpquN7JPe02UujtR7cMCAIxUujtkHvCOIxVShaPoYXbW7lvHxGoZ/1fv9XVhU2uS6QIAyH5lSKm2GxIBJ/WarG0S+S1uW4JHVmYgzpChezQO0NiNQT09ZjJTfbalozFwdCB19ZHNOutzye8fIpl7yTJMninnUIu3hdk946axwUpjbMzvOqVDo0XR7mVMhfHhxMZ8By6qFMyXFhkfyOZ59Pwq5W/R/ZzjXa5zSAwF2IzkFrc8d5M/0rjdutp/wKDGnU4u+fdaqyshoO9wBcTmTAzWlTO8Nw4bXUiipo3PxB17dMvmnkITP7UO3gexnhngDhrmqtXqeQoH1llwOuvgmIu45TiFNpvvAEbwDjniiJSFEsW0m1SQ0OECe00j7rtt2i2lF4ON6YutnKM9M0RSkJDqsNLoMATEY5Tlqo9HabXVCwB0icY7OHFEUtCEIipEIQiK4od1vIfZLSKHdbyH2S0RZHpLXc2vAc4dluAJGqa2DaHG0MBc4jHAkkd0rS2vatKm66/OJyJSbNtek9waw4nLskbp0W/8Ak6cDsbjFpqL37lBPDJTJ21za99PO6zgbQY55baq1P944vYARJdUawkgYlkkDWHEg5ETKtiYaj2/ttYFvbe28SLt41DyBDojOAr79hpEz1bCd5uidxO7UD0SzY2GTcb2hBN0YiIg6iMFopyzFAUnAFttqhocC0gkNcXMe4AeJoAL/ACJMjJLHUOrph9pqyYripUa5pi42JJGBuxgccYzWnbs+mBApsAEGA0QCO6YjduXXWCmc6bDhd7o7oybllwRFmOppAgfttaXhpkEw+9SDWvB5FuW8icSCpJtFHqiRbXBvWOaH3ibrqo7DJOZE4TIkkZxF67Z9I502HCMWjICAMso3IOzqREdUyJDouiLwEB0RnG9EVLsvadCgDetbqn4T1hJILMHbsHdoAj+nmtEoztm0nYmlTMziWtMznu3qQiLqEIREIQhEQo1s2fTqiHtB0O8cjuUlCyCRmFggEWK8/tllNKo5js2nPUZg+YjzkbkytF0rsOLao0DXepLTykkeYWdV7BJ2jAV5Wqh7KUt22Uiw2gseIyOBU+rXqNJ/dPcATBDmYgHDPX8lUKQLc4Muyf8AG6N6gVlK57sbB3/dWHD65kTCyQ5bfbzUqtaGOewVgboHag4yRlIjIwrmwWeyO7gaTo6Z9HLKEri6Q0j2xBrnWPTTyXOWvaZi8MBHXXTxXoJszWtIa0NEHIAbkul3RyH2WM2TXquqMpte6HHtCcLo72eWGGGoW2UKaIxOsTdW1NOJm4gLIVFtfoZQtVXrKprh0Afu69Wm2Bl2abwJ4wrt9QNEkwP0FGO1aQmajcInHXL7j1XFSVRbY2TSp020p7JZBvVjTqQ2AIqd6dTenniqMdErMfxO/wD0a/p385wW4dbKL8C5jpGWeEEyeETik9dZwc6QOhug6b8Z3IizlisDKFPqxckF3ZqWkvdujt1mlxEyM4EeS7a7LTrU7j3UwHd7q7RcIuuwh9MBwwGIkaZStFVqWcg3jSIOcluO5cbVs5Eg0od2pF2DjF71wnVEVDR/+OLIWg3rTiAcLZaCMtx63FaHZOymWakKVIvLWyR1j3PdiZMueS457yl/UKQw6xgiBF4YbgIlKfbqYMF4mJz3a8URPoQhEVIhCERXFDut5D7Jag0dpNujA5DTTml/U26O9vlEVbtfYtSrVvMuxAGJ0ngkbM2FUp1WuddgTMHHIjRWv1Nujvb5R9Tbo72+VWHhcBm7bO976qUKuQMwbWsq09EKcuIqVW33l5ulozcHFuDcGyAYGacb0XYKXVirXAv35FQg5RcwyZl2RAwCnfU26O9vlH1Nujvb5Vmoqrm9EmTJrVyTM9uJm9ndAmLxgZCTqrCybMFMAB9Qw5zhLj+IzBjMDdMrv1Nujvb5R9Tbo72+URVg6IM7P76sbpnFze1jLb5uy6MAJ03nFSB0daKbWCrW7LS0OL5fDiS4kuBxx8oERCl/U26O9vlH1Nujvb5RFCsXRptG7cq1uyCAC+RBYGZEQIgEQBlpgo7eiOYNorFpcDBcJuincuzGsmfLDEm1+pt0d7fKPqbdHe3yiI2ZYOpYW3i6XOdJ3AnstEnINgeSlqJ9Tbo72+UfU26O9vlEUtCifU26O9vlH1Nujvb5RFLQon1Nujvb5R9Tbo72+URSalMOBBEg4EHeFkNqdH30iTTBezdGLmjQjMjj66rTfU26O9vlc+pt0Pt8rrFM6I3ao89OydtnLCLq2FpbQqGX05OsAH1BlQjsmz7hUHCfkn9FWDa5m4VQ7hcgPukfT7rOKRYdnvrOimJ1ce6OZ/JX1LZtmbmxzv7jPtMeys6dvY0QGkAbgBH3Wkldl7g+K6RcMN7yH4JvZGx20G+J5zd+Q0CsVE+pt0d7fKPqbdHe3yq9zi43KuWMawYWjJSXsDhDgCDuOSQLKyIuNjSBCZ+pt0d7fKPqbdHe3ytVsnm2VgyY0cgN+aT+wU/5bP8AaPhN/U26O9vlH1Nujvb5REt2z6ZzpsP+kbsty6LDTiLjYiIuiImYyyncm/qbdHe3yj6m3R3t8oiUdmUv5VP/AGj4SjYqf8tmUd0ZYCMssB6Jv6m3R3t8o+pt0d7fKIpaFE+pt0d7fKPqbdD7fKIq9CY/bBx/XmhEX//Z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5" name="AutoShape 7" descr="data:image/jpeg;base64,/9j/4AAQSkZJRgABAQAAAQABAAD/2wCEAAkGBhQSERUUExQUFRUVGBcYFRgYFBcXFxQXGBcWFBgUFxcYHCYeGBojGRQUHy8gIycpLCwsFx4xNTAqNSYrLCkBCQoKDgwOGg8PGikcHB0pLCkpKSkpLCkpKSkpKSkpKSkpKSkpKSkpKSkpKSkpKSkpLCksKSkpLCksLCwsKSktKf/AABEIAL8BCAMBIgACEQEDEQH/xAAcAAACAgMBAQAAAAAAAAAAAAAEBQMGAQIHAAj/xABGEAABAwIDBQUGAwUFBgcAAAABAAIRAyEEEjEFQVFhcQYigZHwEzKhscHRBxRSI0JicuFTgpLC8RYkM0OTohUXY3OjsrP/xAAZAQADAQEBAAAAAAAAAAAAAAABAgMABAX/xAAiEQACAgIDAQACAwAAAAAAAAAAAQIREiEDMUFRBBMiQmH/2gAMAwEAAhEDEQA/AAa9LvWPwTNrWkASJhS9pOylfC3Mvp/2jZgD+IfuHrbmqvUxJBEH4rOmhIxakMtp0AwkyLwjMHtei2juzfFVjF4yfecStGYe0kpX0PBbHOH2wHEiDyuq92ljMCmTMLvCQ7ZqEvjgkjVlZqkdY7L7coswgEXi/VVbaeOz1CQCAdNEx2AKf5YTAsNUtGNpitBiAqkgSrg3ExGqgrbOLZJVgxe06OYGQhNobfouaQ3WFnLQsY7EWznWetqJ7yj2e6z16blQ9OxbiSHH5ToFI3bnIJLVwz5N96hGGdxVrOXEe4jaWdh0S3Zm1XUpiPFDV8M9jdTCGpUXO0BPQSsakPn9pq24jyTHAfmsSw5YI36D4pJhOz1R4Bh3kut9iuxFVtBgqnIBeP3ieJ4dErfiCooqeA/DjO3/AHuqWkmzWRpxJI1Um1PwZaQDh8QCf01BPk4fYrpzux9MuBcSY5ojE9nGEd0ljhoQlqQ1o4PtjsBiMKJIa8DXIZI8FX6L+9ddm7RVKuHP7Vsjc4e67keBXNO0OBa9wrU25WuNxFpRMZr+6I5ITHtbHNHVRFMdAk2KqGVOHZ0cvSDtnYVrhdHOwLMpsl+y6+XVOKdQEFOyFsr+MoANJCJ7N4VtQd66ztCn3Cs9kjYreGbdlhr7GpBsgXCQVm94qyk2KrWI1KmX4zTKCxyrtSsQTdPM8Mcq/VNyqwRPkbs3/MleUAC8npEsmfYVDEh2o6pDtP8ADrA1zmdRyHeab3U56hpy/BOmTyUdXEGINkRTlXaj8KmMefy1VriLmlVqDOP5XWB6G/NVSniWUgWOBltiOBFiF0Xt92JOOIq0X5K7Wht/cqgEkBx3ESYKqNbsWKbstaoPaADMQd8A+KDRkxS3aU2a0wke0nw+VdqfZtosKo+CExnYI1DIqjyH3SKNMdytFVbtCpl7pgKA1ibkq20ewFQCBUafD+q1qdgqv6mlNQLKvs97XuhxR9fDMabFHv7B1xplKjHZDEA+7Pis0BMH2V++psOwuqgASSYAGpJ0ARFHY1WkHZ2wCrz+G3Zlg/3qrB1FIHduL+u4KdbL5VEa7A/DSkwB+JGdxuGT3W9f1H4J7V7OYJwymhSA5NAI8lPicSXe6UjxmNe0kXBVtHOB7c/DGlVYfy9QsPB3eb04hc6p9m62EqllanBk5SDLXdD9NVfP9o6jHwZVkw+MZiGt9o1riLiQDB4pL+DJCzsdsEMa2pUb3z7o1y/1VyqVcoQFOq1gm0nTgOShGMzlMhQx2OKGdjM0xPKEFj8eKTHPIkNBJCpj+0GOxJnDMIbNsre6P5nkQklJIZRbOlYjBNqUS2rBBF53KoDZFLLUoVAw0zYEHTeDxHXkpqWysRUye2qgxqJ15wLa7gfEwia+y6bYE9PU9PJTc29pFVBLtnLdv7FdRqezu6Y9nFy8EwIjUzayZ7N/CHFVu/Vcyg07nd5/+EWHiV0KhhabXBwcWuaZBhpIOh1EaW480wxGJdHv+MW+dksJL0bkt1RTaf4OUWtviXk8mMA+qGr/AIZuYP2NZr+ThlPmJHwT3aG030zDt+hGhQdLbBL9VbTIbRzbtBgn0AWVWFjrxOhHEHQhKezOMDCQV2PauEZiKZp1mZ2O0P7zDxadQuOba2C/B1jTNxqx36mnf14reB7Y+xO1A3xSys6SVvsZ2eQ7ULSsblTaL8YMHd0pHiaYzJy6vla4pDiK0ulUgSn2GYaiCIheWMDi9xXkHYVVH0HgO2EnKSAn42lTeLuC43jceWvzBtuEx4prs/tBAi45pY8n0EoHSmZNxRGL7NYeuAatJrjxOvmkHZYvxBJk+zaRmPG3ujnx4K7NCt2S6KniPw0wh0FRn8tR3yMhKcT+Fhn9liajR/G0O+RauhwtCFqMUGn+FjxrjX+FID/Oiaf4Y8cXWPRrB85V2BSnbfaNmHhsZqjvdaPqg6StjK30Jv8Ay4A0xVfxFM/5UHiewGJH/DxTHcnsLT5tJ+SY0NvV3XcWs/hEGRuuRIngmeH27cB4id43dQp/six8JIq9H8PcRUIGJqsyDX2eYudylwEfFXPD7KZTptpsaA1ogBGBwIkLKqlRNuxQ/ZN5Eha1NmOIhwDh0umlWuBz9cUurYys4HIMovfKN2+XEfJK5JBSYpx/ZgOEtBngUga11F8OBC0xn4kmg8n2vt4kZIa1nXM1mY/BXjYe1G4zDU6zqYHtGzlcM0GSDqLiRqkjNS0h5QlFWys4jaJgHcdUZg69gQrHV2TRd71Jn+GPkkW3KdOiWMptyghxdc3GjWiTxzE8m87tJ4qxUsnRGcS0k93N1iPAFRHHmflyS95tLSShq1aSI1K5HJt7OpRSHVPETM5pvCCxRJ09aea1ozGvr1C1dg4HDmE/gvpgVealp4sm0z4Jc+sQbhEtqw2VKxxg/DMqDK6I4Zt/KLg8x5G6T1dkFjrSRNjvHI879DqNVLSa95mQB8+icUMISL3IHEkxrHDjv3qnHKmTnHQBhwQJ1QPa3s+3FUYiHtuw8Dw6FPS4ZZAQ1cOPecQ0cz6ldMmkQirZyqj2NxTDOQxvgoers2rP/Dqf4HfZdY9qCIFR3gBpwuo3YVx9ytH81Jp+RCk5pl4RxOO43ZNYsMUqv/Td9krGwa/9hW/6b/suv7TxeMo3FMVW8aYk34sIzeUjmpNnjaVbTCuaP/Uy0/g4z8E0Z/AShe2zkOG7MYhxk0qoH/tu+y8u+4Ps3jnR7SpQpjeAC8/Jo+Kwntk8Y/SfY3YWlTGas1tR5FwbtaDuAOp5ov8A2HwY/wCSOPvP++ia1MVCCfjzKOKQmTD8NTbTaGMaGtboAICKp1UmOKXm4s8U4o8FcLfMEmpVzvRTcSAJJgDU8Oqxjfae0W0aZqOMAfE7gue16rnF2IiXGRTDt/F8cBePE8FYtsObXyl4mm0yxv63fqPLgOfNINqFz9bD+YgW6eK4+Wdv/Dp440ir7f2/Uw4aWOJe+c0+6BvAn4rOH7aVMrSYDt0zJGtyTx03woMZgAXElzSwXOYTYbr3H9FXaWFL6pINpm4It03KV6oskrs7R2Y7Vk0G+0gm9/G3gj6uNq1T3ajQOQIVD7MtmBcx8Fc6BJ0AMck6lKuxJRjYr2vha1PvmvOUh0HQwZIWMXWrVqBpuq5cwvksHA7o3W1ATjD7YBlrwLWgiQfNEflKLx3GsEbrjwEaI99A67OXYTsU+rimUYgPuXi4DB7zuRggdSF2vDYNtNjWMENY0NaOAAgDyCRYWoMO8nK64iJkcZB13I49oWge67pafLVPxOMe+xeVymNIVG23TdVqufIi4aDIsLCCbCdfHVOdrdpXU2F7aZyNa4vcSRlEWMReSQFQH9tabpi3QC3hYER4/VuSSkhIJxYxZUg/Plugjqs1xEEdYVaxO325swIvZ/XQO8dD4IvC7QzggHwXJ0dNFlwWJFkbUq20HRJtj0jMbk9q4DuqyboR9igkToI5QhsZigTrHFb4lmUHcd4VX2i95dYmN9p8AotlEiyYTaV+XH10+SYO7StojMXHlI1879LrlO09pVWuytBzCPCdDqkNfEYh9WKheSCbbp+RCvCLohN7O+0NoNrtNSkImbWgu3gE6bjHOyXurzOa557lH2BxdEYUUG5nWhx/UT7zhIteYPDTSUy2nsxhJLKrM36XOAM7xItB13ISt7GjS0LxUHTiFvS2hlKV44OZZwc06gHlwOhHMIF2N/op5UUqy4UsY02MJphdrOYIMvb/ANzfuFz1mPM6pxgdqWTqexJQOiYXFio0FjgePEdRuXlU8JjQCHC3ReVv2kXxh1TaoUdXGgJSNbrz7qpMMfjSTZZ/NmUvLoWTWKIB9hMTIQ2O2hnfk/cZBdf33n3WdALnqEv/ADGVhnfzhVvaW2ctgZnU6A8/H5cVz8s/6luOHpY6u1QCZIJ3ydOQG74JBtLbLoOR4vuLQfidEmO1m6fLcoK75uNfmudtl1EIxlWWS9xdqYsBw1ifBKcLiA2Dpmd5BYrV3OGXdN0p2nVLTbjPwhZK9DdHSdiP0yGZO7Uq6YYOaPdJO+LAfdcr7DdqG0ab83vz45WtkwlmL/FTGl5cKpaJkAAZWjhB3KsYsnJ2dX7Q4Bxp56I01EEO5xEz9PikTO0PsADWcWkwWsiajuYbIgfxOIHCbofB9vcZ+XDXtYMRUjIY71JhE+1qN0Djq1pvFyLgGs7QqNpy55NSo83cSS4k8zc7kmO9DLqmWPHfiI6p3SMgkAAOMwbXNpNwq5iscHNzgmXAGZMzH3VXx2If7SSC3SBBGkeeilxO0MtNreHz3joCYVMbFei04PtpUbSdSqkvZBEEzAd3SAeBBK5/tGQ+WkxNr38eamq4+Wm/r180Ng6s1Gg6EgHxMFUjGtk5OxrsrA1nva0H3+PAibjgrns7DuoksPLyKj2ZSaKzQN1p6WVr/KNJ5rnm8isf4jDYDQYceny0VifBEZiPCEj2eyBa0ack1a9xG9PHSEfYj2vQIOnj8fil+HwABOYe9qrDiMI51h7sz0OuvBBYmjl8FGt2UvVFX2xgGGoJAkaWgjlPhEJb2n2eylhH1W2LhGlw4vAI8nHzTjaNbMTyNlV+1mOzYU051cx3lJ+yaErlQHGkLNjdonspuawkTExa29Q1Ma4uJLybT7x4f6eRVdoVSwoiljfh8vR+K6HAkpFy2f2qdT7rj7RlpY8y2YmRN2nmCnFCrSqyaLj3bljoD2Aang9o/U24/eDdVzio81HNDbmfpr0gfNGbK2i6nVbJLHsc1zXaFp1E+fxgqcoFFIvTjH2RdGtby3+KhxpY/wDaU7scSWmAN92wNC090jdHReoP4qHRXsb4euQI8l5Dl4A1leTWLQ19vK3pPulZcUTQxG4rtUjioOdSlQmiQstrcPFaurXsi2ZIT7fx0QyTqG/V3k2fEpDtGrLevkFntDig2qATOUEk/qc46/NC1dpD2ZgAnppzXJVuzqXxAuHpMN3PA5ZgD5IylEGCHDl9UgxOxqxsxpcHGZIjdrfcm2x+zlWl33ugQbC/Qp3BUbKmD4upFgleKBOqYYul3rIas3TopR0Ue0DYc5T64R8k07ObKAd+Ye2crootIkPqCCXmbFlOQebi0aBwQ2B2ea1VlMGC9wExZo1c48QACfBW4lriMrS1jAGUx+lg0nmZLid7nOO9O5CUYqPyguJLnuJLibkk3JJ4kpBiS72rH5S8B3eAE2IImyuGG2O6oRbx3BMWbEbShrIzGZdAnnKFWhlJLZz7E4Y5auZ7XtPepDNLgZ0LT7pAOU7rbtFXMTQO+V0bb+xhnDWsvHedF3TpJ38UqxnZzIDxAzHlyHrcjFuLDKpKygPpnRH4fZpgHomrdkCdE9o7PEC2kKj5LJ/rrshwuKIdJsdT43+IKuPZmualRpmxsegAt8VQq9Q+15ZR5tJC6F+HuHLgXHu02iM5Fi+ZLW/qN7xpF1zJNy0UlSjbLph9mQZCObhPUoaptkM91hI4ugT4SgKnaRwNmtv04cZ5Fdq4mcbmN6lGBoql2gaRUaQIgGRx3EdU7rdr6NMD2r6YnqOvzHn0SjHbdwuNzsoVWvqBocGj98XnIYEu1BbrpyUuXhdFIcisouPeQ43kG4PI/wBUhxX7RxZxaSPAgo2vjjJbrEx0n/RQ4Nn7ZpOmh/vOazf/ADLk49S2dU+iv7Q2TDZCVHDkHquh7SwgynQDnb580vw3Y6pUhxhrZmTr5bvEhdX7VHsi4qrE2wcLBe947rWkO6e87yaD5hS4nYrnk1N7oMbhpAHICB4K07T7LPbhCxg3gvO8sBJdHk236QUXsHDD2bc2rR5t0I670kJZNyQqrsTdlHOLvYu0fa5s1wHdeeAjun+GP0hWjCGjJo5T7YzlfmOV7xfI1sRBFgTvjSbQ7U7OAftaY4TG7gUnLnRF8zTII1B3EHkQtJDp/Bka4IPq1/hC8osW8uYKwEZjlqgaNqATI4B4l0biHjQBeUio3Lt61ouM3UVOpIW+ddaZxUGULTfVC7UxmRoixM+Sw2pdLtovzE8rBT5Z0q+lOONuypbYcXVkVgnFjgeCLbswyXO1PyQ+LEFIpFKHLtvjLpB4oettMlhvqkb8Rl3LzsSTZFyZlFG1Rs3QjxJRtM2uhgkRQP2CAKrjFxSqZepblnyc5OcLUJN/XqFWWYgtcHA3HxGhB5EWTXDbWbYm0Hj9hdZgRf8ADYgBvdPCeX2WTG8gcSTqqU7tMWzld4QXHxJgeN0DU25VNw9w8ftZHIGBdaj2h5LjJnThGikq0mva4b3b+Q0VOwfaH+1aXkbwYJHB1oPVMm9qWxAY7/EAfkipUBxfhKNkBpvCixoA7o6KKptomcjQzxk+aFp1LmTrqklLxFEm9sFZsv2ldjJgPdlkagFwk9QCSg+2HamszFVKVN7qdJmRlNjSQ1jGCA0Dred9jdWLYt8VS6u//N8fGFB297Hsc41cwYDAJub2HjuXV+MtWc35D3Qn2H24qZIc4u8b/PijsZ2rcT3SQTzPKD8/RtUqOCDDDZI3mLnoPBNK9I2J48T11HH1uXTlRzqNkG3NsVKlO53ifHf9PFZ7HZxi6JGa7gLTLeDrbgbrxGV4cD1kNM9QZBneCPBdC/DatSdUgUaVN2W72tIzXA0JIB6ADTRBb7M9Cntbsk0MW58d2q0PEDu5ictQDhDwTG4Pak+LYDQceLXR5Zv8oV6/FkiMM2BmmqRcAxFMGJHHL6Com1LUQ23uuOo/SG8Z/eK8/kjU9HbxyuOw/s5UdVJe9zstIS4xJ0c2LCSTZWjC0KmWm12R2dpJMxkpi+cjvNINpuASYE3Kqmw9u06bfZuzNbBzwJFRzjfM4HMGwMtgTBIETKuf52nUaDSqtfYuqAjI6oQAWNGYtLdYaBIaCTd0TFq3shyZNhmzslNmdziGkF1wQGsZM1I/dbDdTrHElVzZdfNdjYE5gP0h2jT4ACOSB7WbWc+cPTLjnymu4AlsN92mMst1MkNkNApskw6RsFtj2IgCZgHdcWjTmqRWOxuOLLtha8CN3Dgqx2kohr8zTb1Y8Fij2hM3aY/h70eGvkF7EY1tUbv6fMIuRZRpgmzcSHNqU9czHEcn0wajTJ0s14/vFYQzWikS7i17W8y5pYT0AcfGAvJbHoPbi4KOZiJCR55ITXAtLiGDU+ifAK70c1DKnZucjWzfqei8zCB2u65RrcCXHvQGiAOgQu1a0DKwW4qbTbtjp+IVY3EjNG5V7GGXHqmGMqwClxqglBD0Lquo9eKmbpxW2YErdpACzYUjznWhQzCxVrqE1EaMbOK8HqB1RRsqFMkCwvOvCohy9ZD0KDYWzRb06qFZXst/aJWhkw5mJ5ohtafqljXKSjWhK0MmXXshsoVM9Qk/ssob/O6b+DSdT+8PEvtnVa6iWb7W58Cl/ZvtG2hhHj951Qn/ALGAH4fA+FT2ptp7iS1rnzpA7vnp/ourjdRpHJyK5uzWhhQNx8/XqOamxeLpMaAXNHeFswtqNPH4pC3ZmKqEyyqR5D6A+CJb2TrWAYROpOWBz1k+Cri/WLl8Qc7adHdVZ5+vUJz2b7Rsp1C5r2kwN/PT4qq4jsk9gJJ0+OvX5+Cg2Vs6oDIBgmOW77pXS3Ybb00dN7VbXbiadB2uX2oP/wAd/hqqTtGpIdw7rR5yjcRi+41g/dBnqSPs3yS/EDudT8o+65ZO5WXgqVA2b6fIqxbFxGg4gfT7Ksv19dE22dViOQ/qlmtDIM2a+Hv6D4f6IE1JqP8A5nHp3j9kThqnfPSChMGJc883fX7o+A9DnO+ikpPteCTvgH4kKEut1v8Ab5rLnEQlGI8RULnib6+gNy8tW3cF5FGGlPCQbwrtsHs+abBUeIc8WG9rNb8zb4c0m2K1tOoatQBwZBa06Ek6xvjXqRwV1wvaGlVnKQTvG8LpUb2cjdC7EUydR3fmk+NqNAurFjMQHDXpZVbH05dfRCaNFiLHMzGwgBV/GwDZPNq4ktBgKoVsXc3hSSsvdIndUhRjFcUFUxSj9qqYC5Bvt7rVtVBe0W1Iko4hyCs62zKFzYWgqrUCydz1oaixmlYhFIzZIypZb+1QxcvMetiBSDW1F4VLqIPXmvSYjpjTAnM4NOh16Jif2AAaGubuOkj161SjB4jKD69aFF/mMzYPUfT/AE3eciLxNJWMBtp40pgf3jpwWf8AxysdMviZ9aJRUrRbjYevBCjG5bEGNxt0unysUsYruqCKkGT0APCN+nxQ+KdkJay8fEmZPzVeO3Xe6yROpOvQDcPGeiKqYiY4gASEJp1sEXskB46rGIfYDgPnc/CFq106qLMTJ4qNFiCoZKY4Y3hAZZIRuH948vomkBB9FneJ5jyUWzGTPVx+JROG9eC9s5lilMiNju6J4evkpK+4epQ1GpJjh9ypXOulGNsMzvLymw2q8iYj7QdpXUpY0X101BSzsZth7cUXF0NcDmn4eKdbYwVOs2QYe3j+8OHXWFXgGU3AMBBGpOpP0A+66otUcz2dTqbQzCQWnjP0Q1faLRMXPBVbAV3Hnz5I2riGNb3jfnr4rN2KlQFtvGF8iw8QqbUol0wrKcEcScwswWmNTyUzNhwIzT/dH3U06HZUBgzvWH0wFZa2CaLOA3d6PmhsRs0A6BNmFREjWk6BEUaSZnBgDRRnCpXKxkgSsLIFwTR+HJUVXDWWUjNWBtdZS02rT2KkanbFSNX01EEUWqNzVkw4mhKy16jeVo1yIA9tWymw7rpfnRFKspuJRMaNg6+vRUFagDI3xKjoVt/q1/XREjGZbgSSI68EsU7oWbFdDAlzrCbt3gWuCinsuitnz3pFzMeIn6qEsujKTejQj6ZaLHoVoBYrdqjrOgFIhzWl7wRLHfP19UPhm97y+/1REfP53+iL7MNMFZsnmV7CviR0/wDqFp/yyBvEedlq03cfXD6JWY2ptkdfutXs7w8FrQfYdEXTu4c7pRiWi26wtmWIXljBoY14kiOKFxezqRFx4/1C3/MRceI4obE1s47viOC6LOYWOw2Wcj3DlMrFDZ+cy9ziPFT1WQLRKJ9v7Nly0BLbGoKphwbFMQ0aIV+0yww8QlmJ7TONmADmlGKxr3auJTKItllqY1p36oVtQTG6bJAKxjUonB43vCfDks4DKRZfZBQVWhYpPzx3liupFAWoVC9qJyLWrACASFmGkIKvh4vuTej7oKhxFMFPdAoVysFTVaEIZydbAQVlG1S1FHCcmyWVsxyizLdpgrBsM9rEckXgLniAL9D6KWzIRuxiQ5++KbzHgPqptaHstFTZ7TSNUa90fFoJjpA80kqU4Duh+v8ARNuz1Y1sNX/hDSBvMS5x8BCDrUrO6H5KL0woWUStMUvYd9vXBa13J/QkmEbIJU5Pujx9eZULDDeqmoXd4D7/AFWFGBfZo8T4KN7YHgfqVlpvPD0VnGf8Nx4/WyRjIiw50RzHX9euKV06kI6m+fJYYnOq8pqDRvXkDG1ShBnVQPaG974Ih7+BQNUC5cVY5xbtHHNBmTyH0Sys8vGvhwWuNqZnE+XRDDkqqOhHLZpUBGi0dU4os3Q1VidAZq2upBUCEc1YDk1C2NMPiy3fCKGOMJIyoVKMY7RI4WOp0NztAnQFQVsadDZLvzLt5UZMoLjQXyFkwuKBHgiHPCruCxWW25MWYiTClKNMrGSYZXaCl1WnqmVQ2QNQJYhYC5YIRDmKMsVbFIsq3aFL7JZpU1rNRGGp72YpS57uDQPN0/5ErNG9lYdluFGhOrnuJPRvdHxznxSSego0GNOHruLB3cxkboOo6GUW6mJ5TbpuSmgDVqxxMu6T6CeMbOvoqMhkVCgY8FLElYfSh7hwc75lS0myqAPYgw3xHr4KbDGxKFxdS0cT8gfuiKbrAevWi3hvRpSpdzmtavuRzHzBXi+AocRU93qfhb5lTGBXOgqejWQOKqXtuW+FqXRo1jmliF5DtEheSDH/2Q=="/>
          <p:cNvSpPr>
            <a:spLocks noChangeAspect="1" noChangeArrowheads="1"/>
          </p:cNvSpPr>
          <p:nvPr/>
        </p:nvSpPr>
        <p:spPr bwMode="auto">
          <a:xfrm>
            <a:off x="17399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3082" name="Picture 10" descr="Live Export Pro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57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Resolving the meat-paradox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effectLst/>
              </a:rPr>
              <a:t>To resolve the meat paradox we downplay the mental lives of animals</a:t>
            </a:r>
          </a:p>
          <a:p>
            <a:r>
              <a:rPr lang="en-AU" sz="3600" dirty="0" smtClean="0">
                <a:effectLst/>
              </a:rPr>
              <a:t>This makes animals seem less morally relevant and reduces our feelings of concern over their </a:t>
            </a:r>
            <a:r>
              <a:rPr lang="en-AU" sz="3600" dirty="0" smtClean="0"/>
              <a:t>welfare</a:t>
            </a:r>
            <a:endParaRPr lang="en-AU" sz="3600" dirty="0" smtClean="0">
              <a:effectLst/>
            </a:endParaRPr>
          </a:p>
          <a:p>
            <a:endParaRPr lang="en-AU" sz="3600" dirty="0" smtClean="0">
              <a:effectLst/>
            </a:endParaRPr>
          </a:p>
          <a:p>
            <a:pPr marL="0" indent="0">
              <a:buNone/>
            </a:pPr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enjoy eating meat, but we don’t like eating minds</a:t>
            </a:r>
            <a:endParaRPr lang="en-A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2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1: Minds </a:t>
            </a:r>
            <a:r>
              <a:rPr lang="en-US" dirty="0" smtClean="0"/>
              <a:t>and meat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168" y="1319266"/>
            <a:ext cx="8229600" cy="520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0" y="6250261"/>
            <a:ext cx="723900" cy="4156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AU" dirty="0">
                <a:latin typeface="Arial" pitchFamily="34" charset="0"/>
                <a:cs typeface="Arial" pitchFamily="34" charset="0"/>
              </a:rPr>
              <a:t>Mind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flipH="1">
            <a:off x="1980148" y="3009336"/>
            <a:ext cx="380927" cy="9106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AU" dirty="0">
                <a:latin typeface="Arial" pitchFamily="34" charset="0"/>
                <a:cs typeface="Arial" pitchFamily="34" charset="0"/>
              </a:rPr>
              <a:t>Edibility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1914</Words>
  <Application>Microsoft Office PowerPoint</Application>
  <PresentationFormat>Widescreen</PresentationFormat>
  <Paragraphs>302</Paragraphs>
  <Slides>47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Lucida Sans Unicode</vt:lpstr>
      <vt:lpstr>Tahoma</vt:lpstr>
      <vt:lpstr>Times New Roman</vt:lpstr>
      <vt:lpstr>Office Theme</vt:lpstr>
      <vt:lpstr>Chart</vt:lpstr>
      <vt:lpstr>Worksheet</vt:lpstr>
      <vt:lpstr>What happens when psychology, philosophy, and economics meet in the lab?</vt:lpstr>
      <vt:lpstr>Interdisciplinary experiments….why bother?</vt:lpstr>
      <vt:lpstr>Overview</vt:lpstr>
      <vt:lpstr>Part 1: The meat-paradox</vt:lpstr>
      <vt:lpstr>PowerPoint Presentation</vt:lpstr>
      <vt:lpstr>PowerPoint Presentation</vt:lpstr>
      <vt:lpstr>PowerPoint Presentation</vt:lpstr>
      <vt:lpstr>Resolving the meat-paradox</vt:lpstr>
      <vt:lpstr>Study 1: Minds and meat</vt:lpstr>
      <vt:lpstr>Study 2: Reminders of harm</vt:lpstr>
      <vt:lpstr>Study 2: Perceptions of meat animal minds</vt:lpstr>
      <vt:lpstr>Facilitating behaviour</vt:lpstr>
      <vt:lpstr>Study 3: Behavioral commitment</vt:lpstr>
      <vt:lpstr>Study 3: Mind attribution</vt:lpstr>
      <vt:lpstr>Study 3: Affect management</vt:lpstr>
      <vt:lpstr>Study 4: Behaviour justification</vt:lpstr>
      <vt:lpstr>Study 4: Narrowing of moral concern</vt:lpstr>
      <vt:lpstr>Part 2: Pain, justice, and chocolate </vt:lpstr>
      <vt:lpstr>Study 1: Pain and Justice</vt:lpstr>
      <vt:lpstr>Study 1: Pain and Justice</vt:lpstr>
      <vt:lpstr>Study 1: Pain and Justice</vt:lpstr>
      <vt:lpstr>Study 1: Pain resolves guilt</vt:lpstr>
      <vt:lpstr>Study 1: Pain resolves guilt</vt:lpstr>
      <vt:lpstr>Study 1: Pain resolves guilt</vt:lpstr>
      <vt:lpstr>Study 2: Pain and Chocolate</vt:lpstr>
      <vt:lpstr>Study 2: Pain and self-indulgence</vt:lpstr>
      <vt:lpstr>Study 2: Pain and self-indulgence</vt:lpstr>
      <vt:lpstr>Study 3: Pain and self-indulgence</vt:lpstr>
      <vt:lpstr>Study 3: Pain and self-indulgence</vt:lpstr>
      <vt:lpstr>Study 3: Pain and self-indulgence</vt:lpstr>
      <vt:lpstr>Study 3: Pain and self-indulgence</vt:lpstr>
      <vt:lpstr>Part 3: Love and Money</vt:lpstr>
      <vt:lpstr>Pain and camaraderie</vt:lpstr>
      <vt:lpstr>Pain and camaraderie</vt:lpstr>
      <vt:lpstr>Pain and camaraderie</vt:lpstr>
      <vt:lpstr>Pain and camaraderie</vt:lpstr>
      <vt:lpstr>Study 1: Group Bonding</vt:lpstr>
      <vt:lpstr>Study 1: Group Bonding</vt:lpstr>
      <vt:lpstr>Study 1: Group Bonding</vt:lpstr>
      <vt:lpstr>Study 2: Money</vt:lpstr>
      <vt:lpstr>Study 2: Money</vt:lpstr>
      <vt:lpstr>Study 2: Money</vt:lpstr>
      <vt:lpstr>Study 3: Money</vt:lpstr>
      <vt:lpstr>Study 3: Money</vt:lpstr>
      <vt:lpstr>Study 3: Money</vt:lpstr>
      <vt:lpstr>Studies 2 &amp; 3: Money</vt:lpstr>
      <vt:lpstr>What have we achieved?</vt:lpstr>
    </vt:vector>
  </TitlesOfParts>
  <Company>University of New South Wales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when psychology, philosophy, and economics meet in the lab?</dc:title>
  <dc:creator>Brock Bastian</dc:creator>
  <cp:lastModifiedBy>Brock Bastian</cp:lastModifiedBy>
  <cp:revision>8</cp:revision>
  <dcterms:created xsi:type="dcterms:W3CDTF">2014-11-03T00:53:59Z</dcterms:created>
  <dcterms:modified xsi:type="dcterms:W3CDTF">2014-11-03T01:47:12Z</dcterms:modified>
</cp:coreProperties>
</file>